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90" r:id="rId4"/>
    <p:sldId id="286" r:id="rId5"/>
    <p:sldId id="279" r:id="rId6"/>
    <p:sldId id="283" r:id="rId7"/>
    <p:sldId id="289" r:id="rId8"/>
    <p:sldId id="263" r:id="rId9"/>
    <p:sldId id="293" r:id="rId10"/>
    <p:sldId id="257" r:id="rId11"/>
    <p:sldId id="285" r:id="rId12"/>
    <p:sldId id="264" r:id="rId13"/>
    <p:sldId id="294" r:id="rId14"/>
    <p:sldId id="262" r:id="rId15"/>
    <p:sldId id="284" r:id="rId16"/>
    <p:sldId id="259" r:id="rId17"/>
    <p:sldId id="292" r:id="rId18"/>
    <p:sldId id="260" r:id="rId19"/>
    <p:sldId id="291"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1141F9-D968-2104-2268-5B77328B8AB3}" name="Juliet Morris" initials="JM" userId="S::JMorris@supremecourthistory.org::9cd5ce30-c24d-4c1b-b79e-aa3fdae565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9" autoAdjust="0"/>
    <p:restoredTop sz="56914" autoAdjust="0"/>
  </p:normalViewPr>
  <p:slideViewPr>
    <p:cSldViewPr snapToGrid="0">
      <p:cViewPr varScale="1">
        <p:scale>
          <a:sx n="29" d="100"/>
          <a:sy n="29" d="100"/>
        </p:scale>
        <p:origin x="1589"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C6F0F-47DC-477A-90F2-F483B790A058}"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E6D39E2-8D7E-4036-BF34-0A172E9A289B}">
      <dgm:prSet custT="1"/>
      <dgm:spPr/>
      <dgm:t>
        <a:bodyPr/>
        <a:lstStyle/>
        <a:p>
          <a:endParaRPr lang="en-US" sz="4800" b="1" dirty="0">
            <a:solidFill>
              <a:schemeClr val="accent2">
                <a:lumMod val="75000"/>
              </a:schemeClr>
            </a:solidFill>
          </a:endParaRPr>
        </a:p>
      </dgm:t>
    </dgm:pt>
    <dgm:pt modelId="{EBF3726C-9E07-4A65-A4E7-0B352318F965}" type="parTrans" cxnId="{DEDED381-F1FD-4CB3-BF50-58B3822FBDBB}">
      <dgm:prSet/>
      <dgm:spPr/>
      <dgm:t>
        <a:bodyPr/>
        <a:lstStyle/>
        <a:p>
          <a:endParaRPr lang="en-US"/>
        </a:p>
      </dgm:t>
    </dgm:pt>
    <dgm:pt modelId="{4B337344-6BAB-4EAF-A466-D062CB6BC2DE}" type="sibTrans" cxnId="{DEDED381-F1FD-4CB3-BF50-58B3822FBDBB}">
      <dgm:prSet/>
      <dgm:spPr/>
      <dgm:t>
        <a:bodyPr/>
        <a:lstStyle/>
        <a:p>
          <a:endParaRPr lang="en-US"/>
        </a:p>
      </dgm:t>
    </dgm:pt>
    <dgm:pt modelId="{2BF13B63-C4DD-4322-A95F-CF9544E70346}">
      <dgm:prSet custT="1"/>
      <dgm:spPr/>
      <dgm:t>
        <a:bodyPr/>
        <a:lstStyle/>
        <a:p>
          <a:pPr algn="l"/>
          <a:r>
            <a:rPr lang="en-US" sz="4000" b="1" dirty="0"/>
            <a:t>1. Put Himself on the Line</a:t>
          </a:r>
        </a:p>
        <a:p>
          <a:pPr algn="l"/>
          <a:r>
            <a:rPr lang="en-US" sz="4000" b="0" dirty="0"/>
            <a:t>Commitment and Courage </a:t>
          </a:r>
        </a:p>
        <a:p>
          <a:pPr algn="l"/>
          <a:r>
            <a:rPr lang="en-US" sz="4000" b="1" dirty="0"/>
            <a:t>2. Paid the Price</a:t>
          </a:r>
        </a:p>
        <a:p>
          <a:pPr algn="l"/>
          <a:r>
            <a:rPr lang="en-US" sz="4000" b="0" dirty="0"/>
            <a:t>Hard Work and Heartbreak</a:t>
          </a:r>
        </a:p>
        <a:p>
          <a:pPr algn="l"/>
          <a:r>
            <a:rPr lang="en-US" sz="4000" b="1" dirty="0"/>
            <a:t>3. Sought Support</a:t>
          </a:r>
        </a:p>
        <a:p>
          <a:pPr algn="l"/>
          <a:r>
            <a:rPr lang="en-US" sz="4000" dirty="0"/>
            <a:t>Mentors and Allies </a:t>
          </a:r>
        </a:p>
        <a:p>
          <a:pPr algn="l"/>
          <a:r>
            <a:rPr lang="en-US" sz="4000" b="1" dirty="0"/>
            <a:t>4. Had Perspective</a:t>
          </a:r>
        </a:p>
        <a:p>
          <a:pPr algn="just"/>
          <a:r>
            <a:rPr lang="en-US" sz="4000" b="0" dirty="0"/>
            <a:t>Brought Humor and Fun</a:t>
          </a:r>
        </a:p>
      </dgm:t>
    </dgm:pt>
    <dgm:pt modelId="{C2FEFFE4-07A0-444E-859B-06FF1BF2C434}" type="parTrans" cxnId="{7304D601-2809-4FF0-A51A-A1FF355AA485}">
      <dgm:prSet/>
      <dgm:spPr/>
      <dgm:t>
        <a:bodyPr/>
        <a:lstStyle/>
        <a:p>
          <a:endParaRPr lang="en-US"/>
        </a:p>
      </dgm:t>
    </dgm:pt>
    <dgm:pt modelId="{1464FD1C-40A6-4A0D-8CF2-F3D9A9E31AB5}" type="sibTrans" cxnId="{7304D601-2809-4FF0-A51A-A1FF355AA485}">
      <dgm:prSet/>
      <dgm:spPr/>
      <dgm:t>
        <a:bodyPr/>
        <a:lstStyle/>
        <a:p>
          <a:endParaRPr lang="en-US"/>
        </a:p>
      </dgm:t>
    </dgm:pt>
    <dgm:pt modelId="{758F696C-17B9-4FCC-8BC8-D990828CA546}">
      <dgm:prSet custT="1"/>
      <dgm:spPr/>
      <dgm:t>
        <a:bodyPr/>
        <a:lstStyle/>
        <a:p>
          <a:endParaRPr lang="en-US" sz="4400" dirty="0"/>
        </a:p>
      </dgm:t>
    </dgm:pt>
    <dgm:pt modelId="{9C9CB964-929F-472B-A046-B0E54800F578}" type="parTrans" cxnId="{F78058DF-3EC0-40DA-8FB6-35E484216277}">
      <dgm:prSet/>
      <dgm:spPr/>
      <dgm:t>
        <a:bodyPr/>
        <a:lstStyle/>
        <a:p>
          <a:endParaRPr lang="en-US"/>
        </a:p>
      </dgm:t>
    </dgm:pt>
    <dgm:pt modelId="{A13FC6AF-E217-4956-88A5-211B1D54D2CF}" type="sibTrans" cxnId="{F78058DF-3EC0-40DA-8FB6-35E484216277}">
      <dgm:prSet/>
      <dgm:spPr/>
      <dgm:t>
        <a:bodyPr/>
        <a:lstStyle/>
        <a:p>
          <a:endParaRPr lang="en-US"/>
        </a:p>
      </dgm:t>
    </dgm:pt>
    <dgm:pt modelId="{A0D29602-548F-4998-8042-D3D820B2AE47}">
      <dgm:prSet/>
      <dgm:spPr/>
      <dgm:t>
        <a:bodyPr/>
        <a:lstStyle/>
        <a:p>
          <a:endParaRPr lang="en-US" dirty="0"/>
        </a:p>
      </dgm:t>
    </dgm:pt>
    <dgm:pt modelId="{DB40A962-A271-4823-9E97-92ED70555D72}" type="parTrans" cxnId="{D3810C1F-B656-4E55-B1B3-4C97CAA352AC}">
      <dgm:prSet/>
      <dgm:spPr/>
      <dgm:t>
        <a:bodyPr/>
        <a:lstStyle/>
        <a:p>
          <a:endParaRPr lang="en-US"/>
        </a:p>
      </dgm:t>
    </dgm:pt>
    <dgm:pt modelId="{C787C0B8-E548-49AE-8B2D-0422BC3A5793}" type="sibTrans" cxnId="{D3810C1F-B656-4E55-B1B3-4C97CAA352AC}">
      <dgm:prSet/>
      <dgm:spPr/>
      <dgm:t>
        <a:bodyPr/>
        <a:lstStyle/>
        <a:p>
          <a:endParaRPr lang="en-US"/>
        </a:p>
      </dgm:t>
    </dgm:pt>
    <dgm:pt modelId="{BD33E35D-CEAC-48F7-A4C4-A17215F53A4F}" type="pres">
      <dgm:prSet presAssocID="{908C6F0F-47DC-477A-90F2-F483B790A058}" presName="vert0" presStyleCnt="0">
        <dgm:presLayoutVars>
          <dgm:dir/>
          <dgm:animOne val="branch"/>
          <dgm:animLvl val="lvl"/>
        </dgm:presLayoutVars>
      </dgm:prSet>
      <dgm:spPr/>
    </dgm:pt>
    <dgm:pt modelId="{A3FB78D1-3DD8-4E98-84C6-2DE70D08D3B2}" type="pres">
      <dgm:prSet presAssocID="{AE6D39E2-8D7E-4036-BF34-0A172E9A289B}" presName="thickLine" presStyleLbl="alignNode1" presStyleIdx="0" presStyleCnt="4"/>
      <dgm:spPr/>
    </dgm:pt>
    <dgm:pt modelId="{A33DEB73-B0EB-423F-8214-C9BBCE2D6041}" type="pres">
      <dgm:prSet presAssocID="{AE6D39E2-8D7E-4036-BF34-0A172E9A289B}" presName="horz1" presStyleCnt="0"/>
      <dgm:spPr/>
    </dgm:pt>
    <dgm:pt modelId="{25E82741-7EE9-4309-A652-EB2F23DBE882}" type="pres">
      <dgm:prSet presAssocID="{AE6D39E2-8D7E-4036-BF34-0A172E9A289B}" presName="tx1" presStyleLbl="revTx" presStyleIdx="0" presStyleCnt="4"/>
      <dgm:spPr/>
    </dgm:pt>
    <dgm:pt modelId="{F35FAF5F-87B3-456A-B3BE-C33522705875}" type="pres">
      <dgm:prSet presAssocID="{AE6D39E2-8D7E-4036-BF34-0A172E9A289B}" presName="vert1" presStyleCnt="0"/>
      <dgm:spPr/>
    </dgm:pt>
    <dgm:pt modelId="{D1B05E03-6A4A-4D31-A51F-CB3756CF461F}" type="pres">
      <dgm:prSet presAssocID="{2BF13B63-C4DD-4322-A95F-CF9544E70346}" presName="thickLine" presStyleLbl="alignNode1" presStyleIdx="1" presStyleCnt="4" custLinFactNeighborY="-34413"/>
      <dgm:spPr/>
    </dgm:pt>
    <dgm:pt modelId="{23C40337-ECDF-4B4A-948F-2F8DF16D71F9}" type="pres">
      <dgm:prSet presAssocID="{2BF13B63-C4DD-4322-A95F-CF9544E70346}" presName="horz1" presStyleCnt="0"/>
      <dgm:spPr/>
    </dgm:pt>
    <dgm:pt modelId="{0DB2E0A7-6B7A-42F5-9FC7-00FCFAEBD466}" type="pres">
      <dgm:prSet presAssocID="{2BF13B63-C4DD-4322-A95F-CF9544E70346}" presName="tx1" presStyleLbl="revTx" presStyleIdx="1" presStyleCnt="4" custLinFactNeighborY="-82730"/>
      <dgm:spPr/>
    </dgm:pt>
    <dgm:pt modelId="{83E0FE04-B5AA-4D4D-98DC-3EA8E4E346EB}" type="pres">
      <dgm:prSet presAssocID="{2BF13B63-C4DD-4322-A95F-CF9544E70346}" presName="vert1" presStyleCnt="0"/>
      <dgm:spPr/>
    </dgm:pt>
    <dgm:pt modelId="{46929E4F-F22A-4B6A-9D52-B6C642FD291A}" type="pres">
      <dgm:prSet presAssocID="{758F696C-17B9-4FCC-8BC8-D990828CA546}" presName="thickLine" presStyleLbl="alignNode1" presStyleIdx="2" presStyleCnt="4"/>
      <dgm:spPr/>
    </dgm:pt>
    <dgm:pt modelId="{00CD345B-D127-4F6A-8C95-2B6AAD129198}" type="pres">
      <dgm:prSet presAssocID="{758F696C-17B9-4FCC-8BC8-D990828CA546}" presName="horz1" presStyleCnt="0"/>
      <dgm:spPr/>
    </dgm:pt>
    <dgm:pt modelId="{40BDC629-1F3B-4CBE-A254-C529B8ED63F4}" type="pres">
      <dgm:prSet presAssocID="{758F696C-17B9-4FCC-8BC8-D990828CA546}" presName="tx1" presStyleLbl="revTx" presStyleIdx="2" presStyleCnt="4"/>
      <dgm:spPr/>
    </dgm:pt>
    <dgm:pt modelId="{A655B3B7-4D52-45AE-8727-46D522F93F58}" type="pres">
      <dgm:prSet presAssocID="{758F696C-17B9-4FCC-8BC8-D990828CA546}" presName="vert1" presStyleCnt="0"/>
      <dgm:spPr/>
    </dgm:pt>
    <dgm:pt modelId="{BF0E11A2-AD97-40D0-B022-4F084DDAC9F7}" type="pres">
      <dgm:prSet presAssocID="{A0D29602-548F-4998-8042-D3D820B2AE47}" presName="thickLine" presStyleLbl="alignNode1" presStyleIdx="3" presStyleCnt="4"/>
      <dgm:spPr/>
    </dgm:pt>
    <dgm:pt modelId="{1FA0A789-578B-4971-902F-BA78A5D78FDC}" type="pres">
      <dgm:prSet presAssocID="{A0D29602-548F-4998-8042-D3D820B2AE47}" presName="horz1" presStyleCnt="0"/>
      <dgm:spPr/>
    </dgm:pt>
    <dgm:pt modelId="{1C1D11AA-B92A-486C-9FA9-94D4A29653BF}" type="pres">
      <dgm:prSet presAssocID="{A0D29602-548F-4998-8042-D3D820B2AE47}" presName="tx1" presStyleLbl="revTx" presStyleIdx="3" presStyleCnt="4"/>
      <dgm:spPr/>
    </dgm:pt>
    <dgm:pt modelId="{4C7BABB7-35D0-467D-8FFE-B4C526760DF9}" type="pres">
      <dgm:prSet presAssocID="{A0D29602-548F-4998-8042-D3D820B2AE47}" presName="vert1" presStyleCnt="0"/>
      <dgm:spPr/>
    </dgm:pt>
  </dgm:ptLst>
  <dgm:cxnLst>
    <dgm:cxn modelId="{7304D601-2809-4FF0-A51A-A1FF355AA485}" srcId="{908C6F0F-47DC-477A-90F2-F483B790A058}" destId="{2BF13B63-C4DD-4322-A95F-CF9544E70346}" srcOrd="1" destOrd="0" parTransId="{C2FEFFE4-07A0-444E-859B-06FF1BF2C434}" sibTransId="{1464FD1C-40A6-4A0D-8CF2-F3D9A9E31AB5}"/>
    <dgm:cxn modelId="{D3810C1F-B656-4E55-B1B3-4C97CAA352AC}" srcId="{908C6F0F-47DC-477A-90F2-F483B790A058}" destId="{A0D29602-548F-4998-8042-D3D820B2AE47}" srcOrd="3" destOrd="0" parTransId="{DB40A962-A271-4823-9E97-92ED70555D72}" sibTransId="{C787C0B8-E548-49AE-8B2D-0422BC3A5793}"/>
    <dgm:cxn modelId="{B9579D45-5BAC-4040-B613-BAAA4134B4BB}" type="presOf" srcId="{AE6D39E2-8D7E-4036-BF34-0A172E9A289B}" destId="{25E82741-7EE9-4309-A652-EB2F23DBE882}" srcOrd="0" destOrd="0" presId="urn:microsoft.com/office/officeart/2008/layout/LinedList"/>
    <dgm:cxn modelId="{0BDFB34D-2574-4A9E-A0E4-04981A9C2DB5}" type="presOf" srcId="{758F696C-17B9-4FCC-8BC8-D990828CA546}" destId="{40BDC629-1F3B-4CBE-A254-C529B8ED63F4}" srcOrd="0" destOrd="0" presId="urn:microsoft.com/office/officeart/2008/layout/LinedList"/>
    <dgm:cxn modelId="{12E0724E-A9AA-4D94-8467-4B6DFDC38442}" type="presOf" srcId="{908C6F0F-47DC-477A-90F2-F483B790A058}" destId="{BD33E35D-CEAC-48F7-A4C4-A17215F53A4F}" srcOrd="0" destOrd="0" presId="urn:microsoft.com/office/officeart/2008/layout/LinedList"/>
    <dgm:cxn modelId="{A169C36F-EDD2-4FAD-B8A6-1EAC73BE6D84}" type="presOf" srcId="{2BF13B63-C4DD-4322-A95F-CF9544E70346}" destId="{0DB2E0A7-6B7A-42F5-9FC7-00FCFAEBD466}" srcOrd="0" destOrd="0" presId="urn:microsoft.com/office/officeart/2008/layout/LinedList"/>
    <dgm:cxn modelId="{33B0C055-F822-4871-B40D-B3AC80610EDC}" type="presOf" srcId="{A0D29602-548F-4998-8042-D3D820B2AE47}" destId="{1C1D11AA-B92A-486C-9FA9-94D4A29653BF}" srcOrd="0" destOrd="0" presId="urn:microsoft.com/office/officeart/2008/layout/LinedList"/>
    <dgm:cxn modelId="{DEDED381-F1FD-4CB3-BF50-58B3822FBDBB}" srcId="{908C6F0F-47DC-477A-90F2-F483B790A058}" destId="{AE6D39E2-8D7E-4036-BF34-0A172E9A289B}" srcOrd="0" destOrd="0" parTransId="{EBF3726C-9E07-4A65-A4E7-0B352318F965}" sibTransId="{4B337344-6BAB-4EAF-A466-D062CB6BC2DE}"/>
    <dgm:cxn modelId="{F78058DF-3EC0-40DA-8FB6-35E484216277}" srcId="{908C6F0F-47DC-477A-90F2-F483B790A058}" destId="{758F696C-17B9-4FCC-8BC8-D990828CA546}" srcOrd="2" destOrd="0" parTransId="{9C9CB964-929F-472B-A046-B0E54800F578}" sibTransId="{A13FC6AF-E217-4956-88A5-211B1D54D2CF}"/>
    <dgm:cxn modelId="{24DA43D9-8223-4315-B27C-99FDEA7429EF}" type="presParOf" srcId="{BD33E35D-CEAC-48F7-A4C4-A17215F53A4F}" destId="{A3FB78D1-3DD8-4E98-84C6-2DE70D08D3B2}" srcOrd="0" destOrd="0" presId="urn:microsoft.com/office/officeart/2008/layout/LinedList"/>
    <dgm:cxn modelId="{9AEEDFC7-34D6-44AF-86B6-58BC18056F11}" type="presParOf" srcId="{BD33E35D-CEAC-48F7-A4C4-A17215F53A4F}" destId="{A33DEB73-B0EB-423F-8214-C9BBCE2D6041}" srcOrd="1" destOrd="0" presId="urn:microsoft.com/office/officeart/2008/layout/LinedList"/>
    <dgm:cxn modelId="{0A9BE99B-857E-47AC-B8F1-BEB297F79FC7}" type="presParOf" srcId="{A33DEB73-B0EB-423F-8214-C9BBCE2D6041}" destId="{25E82741-7EE9-4309-A652-EB2F23DBE882}" srcOrd="0" destOrd="0" presId="urn:microsoft.com/office/officeart/2008/layout/LinedList"/>
    <dgm:cxn modelId="{1AE62065-A76B-4141-8B05-A477C868504F}" type="presParOf" srcId="{A33DEB73-B0EB-423F-8214-C9BBCE2D6041}" destId="{F35FAF5F-87B3-456A-B3BE-C33522705875}" srcOrd="1" destOrd="0" presId="urn:microsoft.com/office/officeart/2008/layout/LinedList"/>
    <dgm:cxn modelId="{EF65E2AD-0FC2-44EF-BCF4-87ED2111C377}" type="presParOf" srcId="{BD33E35D-CEAC-48F7-A4C4-A17215F53A4F}" destId="{D1B05E03-6A4A-4D31-A51F-CB3756CF461F}" srcOrd="2" destOrd="0" presId="urn:microsoft.com/office/officeart/2008/layout/LinedList"/>
    <dgm:cxn modelId="{49B1A3FD-27CD-493F-BDDF-AABB5F8F7EAE}" type="presParOf" srcId="{BD33E35D-CEAC-48F7-A4C4-A17215F53A4F}" destId="{23C40337-ECDF-4B4A-948F-2F8DF16D71F9}" srcOrd="3" destOrd="0" presId="urn:microsoft.com/office/officeart/2008/layout/LinedList"/>
    <dgm:cxn modelId="{B0F3C1FA-423A-4112-952F-E173FDEF7AC4}" type="presParOf" srcId="{23C40337-ECDF-4B4A-948F-2F8DF16D71F9}" destId="{0DB2E0A7-6B7A-42F5-9FC7-00FCFAEBD466}" srcOrd="0" destOrd="0" presId="urn:microsoft.com/office/officeart/2008/layout/LinedList"/>
    <dgm:cxn modelId="{22622B1D-0F22-4D38-B9F1-687BD92AB386}" type="presParOf" srcId="{23C40337-ECDF-4B4A-948F-2F8DF16D71F9}" destId="{83E0FE04-B5AA-4D4D-98DC-3EA8E4E346EB}" srcOrd="1" destOrd="0" presId="urn:microsoft.com/office/officeart/2008/layout/LinedList"/>
    <dgm:cxn modelId="{51D85E80-9316-4F80-ADA9-B2F91548C483}" type="presParOf" srcId="{BD33E35D-CEAC-48F7-A4C4-A17215F53A4F}" destId="{46929E4F-F22A-4B6A-9D52-B6C642FD291A}" srcOrd="4" destOrd="0" presId="urn:microsoft.com/office/officeart/2008/layout/LinedList"/>
    <dgm:cxn modelId="{D0341B86-D0FF-49D1-BC70-D9D92B6F6E06}" type="presParOf" srcId="{BD33E35D-CEAC-48F7-A4C4-A17215F53A4F}" destId="{00CD345B-D127-4F6A-8C95-2B6AAD129198}" srcOrd="5" destOrd="0" presId="urn:microsoft.com/office/officeart/2008/layout/LinedList"/>
    <dgm:cxn modelId="{001CD625-1C3B-41F9-86AF-05DB8EAD88C3}" type="presParOf" srcId="{00CD345B-D127-4F6A-8C95-2B6AAD129198}" destId="{40BDC629-1F3B-4CBE-A254-C529B8ED63F4}" srcOrd="0" destOrd="0" presId="urn:microsoft.com/office/officeart/2008/layout/LinedList"/>
    <dgm:cxn modelId="{57720FF5-991F-479D-8B18-A119302245A6}" type="presParOf" srcId="{00CD345B-D127-4F6A-8C95-2B6AAD129198}" destId="{A655B3B7-4D52-45AE-8727-46D522F93F58}" srcOrd="1" destOrd="0" presId="urn:microsoft.com/office/officeart/2008/layout/LinedList"/>
    <dgm:cxn modelId="{5F9A1DB3-4DEC-42BA-84B2-30AEC7928D10}" type="presParOf" srcId="{BD33E35D-CEAC-48F7-A4C4-A17215F53A4F}" destId="{BF0E11A2-AD97-40D0-B022-4F084DDAC9F7}" srcOrd="6" destOrd="0" presId="urn:microsoft.com/office/officeart/2008/layout/LinedList"/>
    <dgm:cxn modelId="{F735DCEA-1CDA-42B4-AC23-E71DF9A164FB}" type="presParOf" srcId="{BD33E35D-CEAC-48F7-A4C4-A17215F53A4F}" destId="{1FA0A789-578B-4971-902F-BA78A5D78FDC}" srcOrd="7" destOrd="0" presId="urn:microsoft.com/office/officeart/2008/layout/LinedList"/>
    <dgm:cxn modelId="{81244A64-6315-4028-AD62-ABBCFEA4B722}" type="presParOf" srcId="{1FA0A789-578B-4971-902F-BA78A5D78FDC}" destId="{1C1D11AA-B92A-486C-9FA9-94D4A29653BF}" srcOrd="0" destOrd="0" presId="urn:microsoft.com/office/officeart/2008/layout/LinedList"/>
    <dgm:cxn modelId="{CC6297F9-2342-4F74-B45D-2B3123FDD340}" type="presParOf" srcId="{1FA0A789-578B-4971-902F-BA78A5D78FDC}" destId="{4C7BABB7-35D0-467D-8FFE-B4C526760DF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C6F0F-47DC-477A-90F2-F483B790A058}"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E6D39E2-8D7E-4036-BF34-0A172E9A289B}">
      <dgm:prSet custT="1"/>
      <dgm:spPr/>
      <dgm:t>
        <a:bodyPr/>
        <a:lstStyle/>
        <a:p>
          <a:r>
            <a:rPr lang="en-US" sz="4800" b="0" dirty="0"/>
            <a:t>   1. Worked </a:t>
          </a:r>
          <a:r>
            <a:rPr lang="en-US" sz="4800" b="0"/>
            <a:t>Through the Courts</a:t>
          </a:r>
          <a:endParaRPr lang="en-US" sz="4800" b="0" dirty="0"/>
        </a:p>
        <a:p>
          <a:r>
            <a:rPr lang="en-US" sz="4800" b="0" dirty="0"/>
            <a:t>   2. Had a 20-Year Strategy </a:t>
          </a:r>
        </a:p>
        <a:p>
          <a:r>
            <a:rPr lang="en-US" sz="4800" b="0" baseline="0" dirty="0"/>
            <a:t>    3. Partnered with Others  </a:t>
          </a:r>
          <a:endParaRPr lang="en-US" sz="4800" b="0" dirty="0"/>
        </a:p>
      </dgm:t>
    </dgm:pt>
    <dgm:pt modelId="{EBF3726C-9E07-4A65-A4E7-0B352318F965}" type="parTrans" cxnId="{DEDED381-F1FD-4CB3-BF50-58B3822FBDBB}">
      <dgm:prSet/>
      <dgm:spPr/>
      <dgm:t>
        <a:bodyPr/>
        <a:lstStyle/>
        <a:p>
          <a:endParaRPr lang="en-US"/>
        </a:p>
      </dgm:t>
    </dgm:pt>
    <dgm:pt modelId="{4B337344-6BAB-4EAF-A466-D062CB6BC2DE}" type="sibTrans" cxnId="{DEDED381-F1FD-4CB3-BF50-58B3822FBDBB}">
      <dgm:prSet/>
      <dgm:spPr/>
      <dgm:t>
        <a:bodyPr/>
        <a:lstStyle/>
        <a:p>
          <a:endParaRPr lang="en-US"/>
        </a:p>
      </dgm:t>
    </dgm:pt>
    <dgm:pt modelId="{758F696C-17B9-4FCC-8BC8-D990828CA546}">
      <dgm:prSet custT="1"/>
      <dgm:spPr/>
      <dgm:t>
        <a:bodyPr/>
        <a:lstStyle/>
        <a:p>
          <a:r>
            <a:rPr lang="en-US" sz="4800" b="0" dirty="0"/>
            <a:t>   4. Involved Communities</a:t>
          </a:r>
        </a:p>
      </dgm:t>
    </dgm:pt>
    <dgm:pt modelId="{9C9CB964-929F-472B-A046-B0E54800F578}" type="parTrans" cxnId="{F78058DF-3EC0-40DA-8FB6-35E484216277}">
      <dgm:prSet/>
      <dgm:spPr/>
      <dgm:t>
        <a:bodyPr/>
        <a:lstStyle/>
        <a:p>
          <a:endParaRPr lang="en-US"/>
        </a:p>
      </dgm:t>
    </dgm:pt>
    <dgm:pt modelId="{A13FC6AF-E217-4956-88A5-211B1D54D2CF}" type="sibTrans" cxnId="{F78058DF-3EC0-40DA-8FB6-35E484216277}">
      <dgm:prSet/>
      <dgm:spPr/>
      <dgm:t>
        <a:bodyPr/>
        <a:lstStyle/>
        <a:p>
          <a:endParaRPr lang="en-US"/>
        </a:p>
      </dgm:t>
    </dgm:pt>
    <dgm:pt modelId="{C5A266D3-3EFE-437B-9FA0-532E9C5C667A}">
      <dgm:prSet custT="1"/>
      <dgm:spPr/>
      <dgm:t>
        <a:bodyPr/>
        <a:lstStyle/>
        <a:p>
          <a:r>
            <a:rPr lang="en-US" sz="4800" b="0" dirty="0"/>
            <a:t> 5</a:t>
          </a:r>
          <a:r>
            <a:rPr lang="en-US" sz="4400" b="0" dirty="0"/>
            <a:t>. </a:t>
          </a:r>
          <a:r>
            <a:rPr lang="en-US" sz="4800" b="0" dirty="0"/>
            <a:t>Respected Other Approaches</a:t>
          </a:r>
        </a:p>
      </dgm:t>
    </dgm:pt>
    <dgm:pt modelId="{A948FE62-E9D9-4A23-82C3-B6AF81AC59A3}" type="parTrans" cxnId="{5A4D06CE-8690-46BA-84B3-39258C6987C4}">
      <dgm:prSet/>
      <dgm:spPr/>
      <dgm:t>
        <a:bodyPr/>
        <a:lstStyle/>
        <a:p>
          <a:endParaRPr lang="en-US"/>
        </a:p>
      </dgm:t>
    </dgm:pt>
    <dgm:pt modelId="{287E5446-157E-44A1-B7FF-1B4236A24C5B}" type="sibTrans" cxnId="{5A4D06CE-8690-46BA-84B3-39258C6987C4}">
      <dgm:prSet/>
      <dgm:spPr/>
      <dgm:t>
        <a:bodyPr/>
        <a:lstStyle/>
        <a:p>
          <a:endParaRPr lang="en-US"/>
        </a:p>
      </dgm:t>
    </dgm:pt>
    <dgm:pt modelId="{CFFE23EB-EAE3-48B3-88E6-FF70FE5935E4}">
      <dgm:prSet/>
      <dgm:spPr/>
      <dgm:t>
        <a:bodyPr/>
        <a:lstStyle/>
        <a:p>
          <a:endParaRPr lang="en-US" dirty="0"/>
        </a:p>
      </dgm:t>
    </dgm:pt>
    <dgm:pt modelId="{8B5E78E7-D3F5-43E0-8B97-186DA4ED6206}" type="parTrans" cxnId="{F3E43C9F-DD2E-49A2-A398-939DEFBC565A}">
      <dgm:prSet/>
      <dgm:spPr/>
      <dgm:t>
        <a:bodyPr/>
        <a:lstStyle/>
        <a:p>
          <a:endParaRPr lang="en-US"/>
        </a:p>
      </dgm:t>
    </dgm:pt>
    <dgm:pt modelId="{99729A5D-D414-459F-A84D-9B74684C5618}" type="sibTrans" cxnId="{F3E43C9F-DD2E-49A2-A398-939DEFBC565A}">
      <dgm:prSet/>
      <dgm:spPr/>
      <dgm:t>
        <a:bodyPr/>
        <a:lstStyle/>
        <a:p>
          <a:endParaRPr lang="en-US"/>
        </a:p>
      </dgm:t>
    </dgm:pt>
    <dgm:pt modelId="{BD33E35D-CEAC-48F7-A4C4-A17215F53A4F}" type="pres">
      <dgm:prSet presAssocID="{908C6F0F-47DC-477A-90F2-F483B790A058}" presName="vert0" presStyleCnt="0">
        <dgm:presLayoutVars>
          <dgm:dir/>
          <dgm:animOne val="branch"/>
          <dgm:animLvl val="lvl"/>
        </dgm:presLayoutVars>
      </dgm:prSet>
      <dgm:spPr/>
    </dgm:pt>
    <dgm:pt modelId="{A3FB78D1-3DD8-4E98-84C6-2DE70D08D3B2}" type="pres">
      <dgm:prSet presAssocID="{AE6D39E2-8D7E-4036-BF34-0A172E9A289B}" presName="thickLine" presStyleLbl="alignNode1" presStyleIdx="0" presStyleCnt="4"/>
      <dgm:spPr/>
    </dgm:pt>
    <dgm:pt modelId="{A33DEB73-B0EB-423F-8214-C9BBCE2D6041}" type="pres">
      <dgm:prSet presAssocID="{AE6D39E2-8D7E-4036-BF34-0A172E9A289B}" presName="horz1" presStyleCnt="0"/>
      <dgm:spPr/>
    </dgm:pt>
    <dgm:pt modelId="{25E82741-7EE9-4309-A652-EB2F23DBE882}" type="pres">
      <dgm:prSet presAssocID="{AE6D39E2-8D7E-4036-BF34-0A172E9A289B}" presName="tx1" presStyleLbl="revTx" presStyleIdx="0" presStyleCnt="4" custScaleX="100196" custScaleY="365813" custLinFactNeighborX="891" custLinFactNeighborY="82282"/>
      <dgm:spPr/>
    </dgm:pt>
    <dgm:pt modelId="{F35FAF5F-87B3-456A-B3BE-C33522705875}" type="pres">
      <dgm:prSet presAssocID="{AE6D39E2-8D7E-4036-BF34-0A172E9A289B}" presName="vert1" presStyleCnt="0"/>
      <dgm:spPr/>
    </dgm:pt>
    <dgm:pt modelId="{46929E4F-F22A-4B6A-9D52-B6C642FD291A}" type="pres">
      <dgm:prSet presAssocID="{758F696C-17B9-4FCC-8BC8-D990828CA546}" presName="thickLine" presStyleLbl="alignNode1" presStyleIdx="1" presStyleCnt="4"/>
      <dgm:spPr/>
    </dgm:pt>
    <dgm:pt modelId="{00CD345B-D127-4F6A-8C95-2B6AAD129198}" type="pres">
      <dgm:prSet presAssocID="{758F696C-17B9-4FCC-8BC8-D990828CA546}" presName="horz1" presStyleCnt="0"/>
      <dgm:spPr/>
    </dgm:pt>
    <dgm:pt modelId="{40BDC629-1F3B-4CBE-A254-C529B8ED63F4}" type="pres">
      <dgm:prSet presAssocID="{758F696C-17B9-4FCC-8BC8-D990828CA546}" presName="tx1" presStyleLbl="revTx" presStyleIdx="1" presStyleCnt="4" custLinFactNeighborY="5268"/>
      <dgm:spPr/>
    </dgm:pt>
    <dgm:pt modelId="{A655B3B7-4D52-45AE-8727-46D522F93F58}" type="pres">
      <dgm:prSet presAssocID="{758F696C-17B9-4FCC-8BC8-D990828CA546}" presName="vert1" presStyleCnt="0"/>
      <dgm:spPr/>
    </dgm:pt>
    <dgm:pt modelId="{A9136706-9EF5-4D6A-9690-C5719BC82236}" type="pres">
      <dgm:prSet presAssocID="{C5A266D3-3EFE-437B-9FA0-532E9C5C667A}" presName="thickLine" presStyleLbl="alignNode1" presStyleIdx="2" presStyleCnt="4"/>
      <dgm:spPr/>
    </dgm:pt>
    <dgm:pt modelId="{C86CBD1D-AF75-41B2-BC49-0D6A7290F578}" type="pres">
      <dgm:prSet presAssocID="{C5A266D3-3EFE-437B-9FA0-532E9C5C667A}" presName="horz1" presStyleCnt="0"/>
      <dgm:spPr/>
    </dgm:pt>
    <dgm:pt modelId="{C21C8AE0-54EE-41C6-AD50-BD67EA0EF4E5}" type="pres">
      <dgm:prSet presAssocID="{C5A266D3-3EFE-437B-9FA0-532E9C5C667A}" presName="tx1" presStyleLbl="revTx" presStyleIdx="2" presStyleCnt="4"/>
      <dgm:spPr/>
    </dgm:pt>
    <dgm:pt modelId="{885E86DD-8DAE-4A8A-A5B4-E31354CCF1AC}" type="pres">
      <dgm:prSet presAssocID="{C5A266D3-3EFE-437B-9FA0-532E9C5C667A}" presName="vert1" presStyleCnt="0"/>
      <dgm:spPr/>
    </dgm:pt>
    <dgm:pt modelId="{801D325A-CF8B-48FA-9F26-5476073F30A7}" type="pres">
      <dgm:prSet presAssocID="{CFFE23EB-EAE3-48B3-88E6-FF70FE5935E4}" presName="thickLine" presStyleLbl="alignNode1" presStyleIdx="3" presStyleCnt="4"/>
      <dgm:spPr/>
    </dgm:pt>
    <dgm:pt modelId="{C4D58D76-4DAA-411B-A8E1-E2193E8944DA}" type="pres">
      <dgm:prSet presAssocID="{CFFE23EB-EAE3-48B3-88E6-FF70FE5935E4}" presName="horz1" presStyleCnt="0"/>
      <dgm:spPr/>
    </dgm:pt>
    <dgm:pt modelId="{907929A5-63A8-4348-B3F7-DA8C4FC40184}" type="pres">
      <dgm:prSet presAssocID="{CFFE23EB-EAE3-48B3-88E6-FF70FE5935E4}" presName="tx1" presStyleLbl="revTx" presStyleIdx="3" presStyleCnt="4"/>
      <dgm:spPr/>
    </dgm:pt>
    <dgm:pt modelId="{B2F21F52-BF51-4219-BF44-E13FB0B56A00}" type="pres">
      <dgm:prSet presAssocID="{CFFE23EB-EAE3-48B3-88E6-FF70FE5935E4}" presName="vert1" presStyleCnt="0"/>
      <dgm:spPr/>
    </dgm:pt>
  </dgm:ptLst>
  <dgm:cxnLst>
    <dgm:cxn modelId="{6C522B0F-644B-4CCC-BAB2-B1A9718183A4}" type="presOf" srcId="{C5A266D3-3EFE-437B-9FA0-532E9C5C667A}" destId="{C21C8AE0-54EE-41C6-AD50-BD67EA0EF4E5}" srcOrd="0" destOrd="0" presId="urn:microsoft.com/office/officeart/2008/layout/LinedList"/>
    <dgm:cxn modelId="{B9579D45-5BAC-4040-B613-BAAA4134B4BB}" type="presOf" srcId="{AE6D39E2-8D7E-4036-BF34-0A172E9A289B}" destId="{25E82741-7EE9-4309-A652-EB2F23DBE882}" srcOrd="0" destOrd="0" presId="urn:microsoft.com/office/officeart/2008/layout/LinedList"/>
    <dgm:cxn modelId="{0BDFB34D-2574-4A9E-A0E4-04981A9C2DB5}" type="presOf" srcId="{758F696C-17B9-4FCC-8BC8-D990828CA546}" destId="{40BDC629-1F3B-4CBE-A254-C529B8ED63F4}" srcOrd="0" destOrd="0" presId="urn:microsoft.com/office/officeart/2008/layout/LinedList"/>
    <dgm:cxn modelId="{12E0724E-A9AA-4D94-8467-4B6DFDC38442}" type="presOf" srcId="{908C6F0F-47DC-477A-90F2-F483B790A058}" destId="{BD33E35D-CEAC-48F7-A4C4-A17215F53A4F}" srcOrd="0" destOrd="0" presId="urn:microsoft.com/office/officeart/2008/layout/LinedList"/>
    <dgm:cxn modelId="{DEDED381-F1FD-4CB3-BF50-58B3822FBDBB}" srcId="{908C6F0F-47DC-477A-90F2-F483B790A058}" destId="{AE6D39E2-8D7E-4036-BF34-0A172E9A289B}" srcOrd="0" destOrd="0" parTransId="{EBF3726C-9E07-4A65-A4E7-0B352318F965}" sibTransId="{4B337344-6BAB-4EAF-A466-D062CB6BC2DE}"/>
    <dgm:cxn modelId="{F3E43C9F-DD2E-49A2-A398-939DEFBC565A}" srcId="{908C6F0F-47DC-477A-90F2-F483B790A058}" destId="{CFFE23EB-EAE3-48B3-88E6-FF70FE5935E4}" srcOrd="3" destOrd="0" parTransId="{8B5E78E7-D3F5-43E0-8B97-186DA4ED6206}" sibTransId="{99729A5D-D414-459F-A84D-9B74684C5618}"/>
    <dgm:cxn modelId="{5A4D06CE-8690-46BA-84B3-39258C6987C4}" srcId="{908C6F0F-47DC-477A-90F2-F483B790A058}" destId="{C5A266D3-3EFE-437B-9FA0-532E9C5C667A}" srcOrd="2" destOrd="0" parTransId="{A948FE62-E9D9-4A23-82C3-B6AF81AC59A3}" sibTransId="{287E5446-157E-44A1-B7FF-1B4236A24C5B}"/>
    <dgm:cxn modelId="{5FC184D5-CB57-40E2-9744-3FA2B46AD680}" type="presOf" srcId="{CFFE23EB-EAE3-48B3-88E6-FF70FE5935E4}" destId="{907929A5-63A8-4348-B3F7-DA8C4FC40184}" srcOrd="0" destOrd="0" presId="urn:microsoft.com/office/officeart/2008/layout/LinedList"/>
    <dgm:cxn modelId="{F78058DF-3EC0-40DA-8FB6-35E484216277}" srcId="{908C6F0F-47DC-477A-90F2-F483B790A058}" destId="{758F696C-17B9-4FCC-8BC8-D990828CA546}" srcOrd="1" destOrd="0" parTransId="{9C9CB964-929F-472B-A046-B0E54800F578}" sibTransId="{A13FC6AF-E217-4956-88A5-211B1D54D2CF}"/>
    <dgm:cxn modelId="{24DA43D9-8223-4315-B27C-99FDEA7429EF}" type="presParOf" srcId="{BD33E35D-CEAC-48F7-A4C4-A17215F53A4F}" destId="{A3FB78D1-3DD8-4E98-84C6-2DE70D08D3B2}" srcOrd="0" destOrd="0" presId="urn:microsoft.com/office/officeart/2008/layout/LinedList"/>
    <dgm:cxn modelId="{9AEEDFC7-34D6-44AF-86B6-58BC18056F11}" type="presParOf" srcId="{BD33E35D-CEAC-48F7-A4C4-A17215F53A4F}" destId="{A33DEB73-B0EB-423F-8214-C9BBCE2D6041}" srcOrd="1" destOrd="0" presId="urn:microsoft.com/office/officeart/2008/layout/LinedList"/>
    <dgm:cxn modelId="{0A9BE99B-857E-47AC-B8F1-BEB297F79FC7}" type="presParOf" srcId="{A33DEB73-B0EB-423F-8214-C9BBCE2D6041}" destId="{25E82741-7EE9-4309-A652-EB2F23DBE882}" srcOrd="0" destOrd="0" presId="urn:microsoft.com/office/officeart/2008/layout/LinedList"/>
    <dgm:cxn modelId="{1AE62065-A76B-4141-8B05-A477C868504F}" type="presParOf" srcId="{A33DEB73-B0EB-423F-8214-C9BBCE2D6041}" destId="{F35FAF5F-87B3-456A-B3BE-C33522705875}" srcOrd="1" destOrd="0" presId="urn:microsoft.com/office/officeart/2008/layout/LinedList"/>
    <dgm:cxn modelId="{51D85E80-9316-4F80-ADA9-B2F91548C483}" type="presParOf" srcId="{BD33E35D-CEAC-48F7-A4C4-A17215F53A4F}" destId="{46929E4F-F22A-4B6A-9D52-B6C642FD291A}" srcOrd="2" destOrd="0" presId="urn:microsoft.com/office/officeart/2008/layout/LinedList"/>
    <dgm:cxn modelId="{D0341B86-D0FF-49D1-BC70-D9D92B6F6E06}" type="presParOf" srcId="{BD33E35D-CEAC-48F7-A4C4-A17215F53A4F}" destId="{00CD345B-D127-4F6A-8C95-2B6AAD129198}" srcOrd="3" destOrd="0" presId="urn:microsoft.com/office/officeart/2008/layout/LinedList"/>
    <dgm:cxn modelId="{001CD625-1C3B-41F9-86AF-05DB8EAD88C3}" type="presParOf" srcId="{00CD345B-D127-4F6A-8C95-2B6AAD129198}" destId="{40BDC629-1F3B-4CBE-A254-C529B8ED63F4}" srcOrd="0" destOrd="0" presId="urn:microsoft.com/office/officeart/2008/layout/LinedList"/>
    <dgm:cxn modelId="{57720FF5-991F-479D-8B18-A119302245A6}" type="presParOf" srcId="{00CD345B-D127-4F6A-8C95-2B6AAD129198}" destId="{A655B3B7-4D52-45AE-8727-46D522F93F58}" srcOrd="1" destOrd="0" presId="urn:microsoft.com/office/officeart/2008/layout/LinedList"/>
    <dgm:cxn modelId="{A15A8B0B-6273-4B3D-944E-F0FD43FEF836}" type="presParOf" srcId="{BD33E35D-CEAC-48F7-A4C4-A17215F53A4F}" destId="{A9136706-9EF5-4D6A-9690-C5719BC82236}" srcOrd="4" destOrd="0" presId="urn:microsoft.com/office/officeart/2008/layout/LinedList"/>
    <dgm:cxn modelId="{F50455B2-EDC1-4820-AA15-4619B4D8537B}" type="presParOf" srcId="{BD33E35D-CEAC-48F7-A4C4-A17215F53A4F}" destId="{C86CBD1D-AF75-41B2-BC49-0D6A7290F578}" srcOrd="5" destOrd="0" presId="urn:microsoft.com/office/officeart/2008/layout/LinedList"/>
    <dgm:cxn modelId="{E2E8D6DC-1702-456A-9B55-6505F814FA18}" type="presParOf" srcId="{C86CBD1D-AF75-41B2-BC49-0D6A7290F578}" destId="{C21C8AE0-54EE-41C6-AD50-BD67EA0EF4E5}" srcOrd="0" destOrd="0" presId="urn:microsoft.com/office/officeart/2008/layout/LinedList"/>
    <dgm:cxn modelId="{629414D4-18AC-4E31-B247-A642E05C5AEE}" type="presParOf" srcId="{C86CBD1D-AF75-41B2-BC49-0D6A7290F578}" destId="{885E86DD-8DAE-4A8A-A5B4-E31354CCF1AC}" srcOrd="1" destOrd="0" presId="urn:microsoft.com/office/officeart/2008/layout/LinedList"/>
    <dgm:cxn modelId="{DCA323AA-CE77-4ABA-8782-2FF8A41640DE}" type="presParOf" srcId="{BD33E35D-CEAC-48F7-A4C4-A17215F53A4F}" destId="{801D325A-CF8B-48FA-9F26-5476073F30A7}" srcOrd="6" destOrd="0" presId="urn:microsoft.com/office/officeart/2008/layout/LinedList"/>
    <dgm:cxn modelId="{98117CB8-8693-4A7A-8218-8CE9F9153C2F}" type="presParOf" srcId="{BD33E35D-CEAC-48F7-A4C4-A17215F53A4F}" destId="{C4D58D76-4DAA-411B-A8E1-E2193E8944DA}" srcOrd="7" destOrd="0" presId="urn:microsoft.com/office/officeart/2008/layout/LinedList"/>
    <dgm:cxn modelId="{233B4DEA-F7FE-48F0-9C73-0F48C1DFAFB5}" type="presParOf" srcId="{C4D58D76-4DAA-411B-A8E1-E2193E8944DA}" destId="{907929A5-63A8-4348-B3F7-DA8C4FC40184}" srcOrd="0" destOrd="0" presId="urn:microsoft.com/office/officeart/2008/layout/LinedList"/>
    <dgm:cxn modelId="{2CAE14E4-51BF-4B3E-848C-66A88F0F97B9}" type="presParOf" srcId="{C4D58D76-4DAA-411B-A8E1-E2193E8944DA}" destId="{B2F21F52-BF51-4219-BF44-E13FB0B56A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B78D1-3DD8-4E98-84C6-2DE70D08D3B2}">
      <dsp:nvSpPr>
        <dsp:cNvPr id="0" name=""/>
        <dsp:cNvSpPr/>
      </dsp:nvSpPr>
      <dsp:spPr>
        <a:xfrm>
          <a:off x="0" y="0"/>
          <a:ext cx="756904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E82741-7EE9-4309-A652-EB2F23DBE882}">
      <dsp:nvSpPr>
        <dsp:cNvPr id="0" name=""/>
        <dsp:cNvSpPr/>
      </dsp:nvSpPr>
      <dsp:spPr>
        <a:xfrm>
          <a:off x="0" y="0"/>
          <a:ext cx="7569043" cy="170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b="1" kern="1200" dirty="0">
            <a:solidFill>
              <a:schemeClr val="accent2">
                <a:lumMod val="75000"/>
              </a:schemeClr>
            </a:solidFill>
          </a:endParaRPr>
        </a:p>
      </dsp:txBody>
      <dsp:txXfrm>
        <a:off x="0" y="0"/>
        <a:ext cx="7569043" cy="1705927"/>
      </dsp:txXfrm>
    </dsp:sp>
    <dsp:sp modelId="{D1B05E03-6A4A-4D31-A51F-CB3756CF461F}">
      <dsp:nvSpPr>
        <dsp:cNvPr id="0" name=""/>
        <dsp:cNvSpPr/>
      </dsp:nvSpPr>
      <dsp:spPr>
        <a:xfrm>
          <a:off x="0" y="1118866"/>
          <a:ext cx="7569043"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2E0A7-6B7A-42F5-9FC7-00FCFAEBD466}">
      <dsp:nvSpPr>
        <dsp:cNvPr id="0" name=""/>
        <dsp:cNvSpPr/>
      </dsp:nvSpPr>
      <dsp:spPr>
        <a:xfrm>
          <a:off x="0" y="294613"/>
          <a:ext cx="7569043" cy="170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1. Put Himself on the Line</a:t>
          </a:r>
        </a:p>
        <a:p>
          <a:pPr marL="0" lvl="0" indent="0" algn="l" defTabSz="1778000">
            <a:lnSpc>
              <a:spcPct val="90000"/>
            </a:lnSpc>
            <a:spcBef>
              <a:spcPct val="0"/>
            </a:spcBef>
            <a:spcAft>
              <a:spcPct val="35000"/>
            </a:spcAft>
            <a:buNone/>
          </a:pPr>
          <a:r>
            <a:rPr lang="en-US" sz="4000" b="0" kern="1200" dirty="0"/>
            <a:t>Commitment and Courage </a:t>
          </a:r>
        </a:p>
        <a:p>
          <a:pPr marL="0" lvl="0" indent="0" algn="l" defTabSz="1778000">
            <a:lnSpc>
              <a:spcPct val="90000"/>
            </a:lnSpc>
            <a:spcBef>
              <a:spcPct val="0"/>
            </a:spcBef>
            <a:spcAft>
              <a:spcPct val="35000"/>
            </a:spcAft>
            <a:buNone/>
          </a:pPr>
          <a:r>
            <a:rPr lang="en-US" sz="4000" b="1" kern="1200" dirty="0"/>
            <a:t>2. Paid the Price</a:t>
          </a:r>
        </a:p>
        <a:p>
          <a:pPr marL="0" lvl="0" indent="0" algn="l" defTabSz="1778000">
            <a:lnSpc>
              <a:spcPct val="90000"/>
            </a:lnSpc>
            <a:spcBef>
              <a:spcPct val="0"/>
            </a:spcBef>
            <a:spcAft>
              <a:spcPct val="35000"/>
            </a:spcAft>
            <a:buNone/>
          </a:pPr>
          <a:r>
            <a:rPr lang="en-US" sz="4000" b="0" kern="1200" dirty="0"/>
            <a:t>Hard Work and Heartbreak</a:t>
          </a:r>
        </a:p>
        <a:p>
          <a:pPr marL="0" lvl="0" indent="0" algn="l" defTabSz="1778000">
            <a:lnSpc>
              <a:spcPct val="90000"/>
            </a:lnSpc>
            <a:spcBef>
              <a:spcPct val="0"/>
            </a:spcBef>
            <a:spcAft>
              <a:spcPct val="35000"/>
            </a:spcAft>
            <a:buNone/>
          </a:pPr>
          <a:r>
            <a:rPr lang="en-US" sz="4000" b="1" kern="1200" dirty="0"/>
            <a:t>3. Sought Support</a:t>
          </a:r>
        </a:p>
        <a:p>
          <a:pPr marL="0" lvl="0" indent="0" algn="l" defTabSz="1778000">
            <a:lnSpc>
              <a:spcPct val="90000"/>
            </a:lnSpc>
            <a:spcBef>
              <a:spcPct val="0"/>
            </a:spcBef>
            <a:spcAft>
              <a:spcPct val="35000"/>
            </a:spcAft>
            <a:buNone/>
          </a:pPr>
          <a:r>
            <a:rPr lang="en-US" sz="4000" kern="1200" dirty="0"/>
            <a:t>Mentors and Allies </a:t>
          </a:r>
        </a:p>
        <a:p>
          <a:pPr marL="0" lvl="0" indent="0" algn="l" defTabSz="1778000">
            <a:lnSpc>
              <a:spcPct val="90000"/>
            </a:lnSpc>
            <a:spcBef>
              <a:spcPct val="0"/>
            </a:spcBef>
            <a:spcAft>
              <a:spcPct val="35000"/>
            </a:spcAft>
            <a:buNone/>
          </a:pPr>
          <a:r>
            <a:rPr lang="en-US" sz="4000" b="1" kern="1200" dirty="0"/>
            <a:t>4. Had Perspective</a:t>
          </a:r>
        </a:p>
        <a:p>
          <a:pPr marL="0" lvl="0" indent="0" algn="just" defTabSz="1778000">
            <a:lnSpc>
              <a:spcPct val="90000"/>
            </a:lnSpc>
            <a:spcBef>
              <a:spcPct val="0"/>
            </a:spcBef>
            <a:spcAft>
              <a:spcPct val="35000"/>
            </a:spcAft>
            <a:buNone/>
          </a:pPr>
          <a:r>
            <a:rPr lang="en-US" sz="4000" b="0" kern="1200" dirty="0"/>
            <a:t>Brought Humor and Fun</a:t>
          </a:r>
        </a:p>
      </dsp:txBody>
      <dsp:txXfrm>
        <a:off x="0" y="294613"/>
        <a:ext cx="7569043" cy="1705927"/>
      </dsp:txXfrm>
    </dsp:sp>
    <dsp:sp modelId="{46929E4F-F22A-4B6A-9D52-B6C642FD291A}">
      <dsp:nvSpPr>
        <dsp:cNvPr id="0" name=""/>
        <dsp:cNvSpPr/>
      </dsp:nvSpPr>
      <dsp:spPr>
        <a:xfrm>
          <a:off x="0" y="3411855"/>
          <a:ext cx="7569043"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BDC629-1F3B-4CBE-A254-C529B8ED63F4}">
      <dsp:nvSpPr>
        <dsp:cNvPr id="0" name=""/>
        <dsp:cNvSpPr/>
      </dsp:nvSpPr>
      <dsp:spPr>
        <a:xfrm>
          <a:off x="0" y="3411855"/>
          <a:ext cx="7569043" cy="170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kern="1200" dirty="0"/>
        </a:p>
      </dsp:txBody>
      <dsp:txXfrm>
        <a:off x="0" y="3411855"/>
        <a:ext cx="7569043" cy="1705927"/>
      </dsp:txXfrm>
    </dsp:sp>
    <dsp:sp modelId="{BF0E11A2-AD97-40D0-B022-4F084DDAC9F7}">
      <dsp:nvSpPr>
        <dsp:cNvPr id="0" name=""/>
        <dsp:cNvSpPr/>
      </dsp:nvSpPr>
      <dsp:spPr>
        <a:xfrm>
          <a:off x="0" y="5117782"/>
          <a:ext cx="756904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D11AA-B92A-486C-9FA9-94D4A29653BF}">
      <dsp:nvSpPr>
        <dsp:cNvPr id="0" name=""/>
        <dsp:cNvSpPr/>
      </dsp:nvSpPr>
      <dsp:spPr>
        <a:xfrm>
          <a:off x="0" y="5117782"/>
          <a:ext cx="7569043" cy="170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5117782"/>
        <a:ext cx="7569043" cy="170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B78D1-3DD8-4E98-84C6-2DE70D08D3B2}">
      <dsp:nvSpPr>
        <dsp:cNvPr id="0" name=""/>
        <dsp:cNvSpPr/>
      </dsp:nvSpPr>
      <dsp:spPr>
        <a:xfrm>
          <a:off x="0" y="952"/>
          <a:ext cx="848576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E82741-7EE9-4309-A652-EB2F23DBE882}">
      <dsp:nvSpPr>
        <dsp:cNvPr id="0" name=""/>
        <dsp:cNvSpPr/>
      </dsp:nvSpPr>
      <dsp:spPr>
        <a:xfrm>
          <a:off x="8277" y="771866"/>
          <a:ext cx="8477482" cy="3427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0" kern="1200" dirty="0"/>
            <a:t>   1. Worked </a:t>
          </a:r>
          <a:r>
            <a:rPr lang="en-US" sz="4800" b="0" kern="1200"/>
            <a:t>Through the Courts</a:t>
          </a:r>
          <a:endParaRPr lang="en-US" sz="4800" b="0" kern="1200" dirty="0"/>
        </a:p>
        <a:p>
          <a:pPr marL="0" lvl="0" indent="0" algn="l" defTabSz="2133600">
            <a:lnSpc>
              <a:spcPct val="90000"/>
            </a:lnSpc>
            <a:spcBef>
              <a:spcPct val="0"/>
            </a:spcBef>
            <a:spcAft>
              <a:spcPct val="35000"/>
            </a:spcAft>
            <a:buNone/>
          </a:pPr>
          <a:r>
            <a:rPr lang="en-US" sz="4800" b="0" kern="1200" dirty="0"/>
            <a:t>   2. Had a 20-Year Strategy </a:t>
          </a:r>
        </a:p>
        <a:p>
          <a:pPr marL="0" lvl="0" indent="0" algn="l" defTabSz="2133600">
            <a:lnSpc>
              <a:spcPct val="90000"/>
            </a:lnSpc>
            <a:spcBef>
              <a:spcPct val="0"/>
            </a:spcBef>
            <a:spcAft>
              <a:spcPct val="35000"/>
            </a:spcAft>
            <a:buNone/>
          </a:pPr>
          <a:r>
            <a:rPr lang="en-US" sz="4800" b="0" kern="1200" baseline="0" dirty="0"/>
            <a:t>    3. Partnered with Others  </a:t>
          </a:r>
          <a:endParaRPr lang="en-US" sz="4800" b="0" kern="1200" dirty="0"/>
        </a:p>
      </dsp:txBody>
      <dsp:txXfrm>
        <a:off x="8277" y="771866"/>
        <a:ext cx="8477482" cy="3427364"/>
      </dsp:txXfrm>
    </dsp:sp>
    <dsp:sp modelId="{46929E4F-F22A-4B6A-9D52-B6C642FD291A}">
      <dsp:nvSpPr>
        <dsp:cNvPr id="0" name=""/>
        <dsp:cNvSpPr/>
      </dsp:nvSpPr>
      <dsp:spPr>
        <a:xfrm>
          <a:off x="0" y="3428316"/>
          <a:ext cx="8485760"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BDC629-1F3B-4CBE-A254-C529B8ED63F4}">
      <dsp:nvSpPr>
        <dsp:cNvPr id="0" name=""/>
        <dsp:cNvSpPr/>
      </dsp:nvSpPr>
      <dsp:spPr>
        <a:xfrm>
          <a:off x="0" y="3477673"/>
          <a:ext cx="8485760" cy="93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0" kern="1200" dirty="0"/>
            <a:t>   4. Involved Communities</a:t>
          </a:r>
        </a:p>
      </dsp:txBody>
      <dsp:txXfrm>
        <a:off x="0" y="3477673"/>
        <a:ext cx="8485760" cy="936917"/>
      </dsp:txXfrm>
    </dsp:sp>
    <dsp:sp modelId="{A9136706-9EF5-4D6A-9690-C5719BC82236}">
      <dsp:nvSpPr>
        <dsp:cNvPr id="0" name=""/>
        <dsp:cNvSpPr/>
      </dsp:nvSpPr>
      <dsp:spPr>
        <a:xfrm>
          <a:off x="0" y="4365233"/>
          <a:ext cx="8485760"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C8AE0-54EE-41C6-AD50-BD67EA0EF4E5}">
      <dsp:nvSpPr>
        <dsp:cNvPr id="0" name=""/>
        <dsp:cNvSpPr/>
      </dsp:nvSpPr>
      <dsp:spPr>
        <a:xfrm>
          <a:off x="0" y="4365233"/>
          <a:ext cx="8485760" cy="93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0" kern="1200" dirty="0"/>
            <a:t> 5</a:t>
          </a:r>
          <a:r>
            <a:rPr lang="en-US" sz="4400" b="0" kern="1200" dirty="0"/>
            <a:t>. </a:t>
          </a:r>
          <a:r>
            <a:rPr lang="en-US" sz="4800" b="0" kern="1200" dirty="0"/>
            <a:t>Respected Other Approaches</a:t>
          </a:r>
        </a:p>
      </dsp:txBody>
      <dsp:txXfrm>
        <a:off x="0" y="4365233"/>
        <a:ext cx="8485760" cy="936917"/>
      </dsp:txXfrm>
    </dsp:sp>
    <dsp:sp modelId="{801D325A-CF8B-48FA-9F26-5476073F30A7}">
      <dsp:nvSpPr>
        <dsp:cNvPr id="0" name=""/>
        <dsp:cNvSpPr/>
      </dsp:nvSpPr>
      <dsp:spPr>
        <a:xfrm>
          <a:off x="0" y="5302150"/>
          <a:ext cx="848576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929A5-63A8-4348-B3F7-DA8C4FC40184}">
      <dsp:nvSpPr>
        <dsp:cNvPr id="0" name=""/>
        <dsp:cNvSpPr/>
      </dsp:nvSpPr>
      <dsp:spPr>
        <a:xfrm>
          <a:off x="0" y="5302150"/>
          <a:ext cx="8485760" cy="936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endParaRPr lang="en-US" sz="4300" kern="1200" dirty="0"/>
        </a:p>
      </dsp:txBody>
      <dsp:txXfrm>
        <a:off x="0" y="5302150"/>
        <a:ext cx="8485760" cy="9369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45F06F2-2D5E-4D1F-AAFA-6A7F1114F8F0}" type="datetimeFigureOut">
              <a:rPr lang="en-US" smtClean="0"/>
              <a:t>4/18/2024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C8920CF-BB94-4A2D-B744-ADF7F7CA7221}" type="slidenum">
              <a:rPr lang="en-US" smtClean="0"/>
              <a:t>‹#›</a:t>
            </a:fld>
            <a:endParaRPr lang="en-US"/>
          </a:p>
        </p:txBody>
      </p:sp>
    </p:spTree>
    <p:extLst>
      <p:ext uri="{BB962C8B-B14F-4D97-AF65-F5344CB8AC3E}">
        <p14:creationId xmlns:p14="http://schemas.microsoft.com/office/powerpoint/2010/main" val="355263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the Presenter:  </a:t>
            </a:r>
            <a:r>
              <a:rPr lang="en-US" dirty="0"/>
              <a:t>This PowerPoint -- with optional discussion starter prompts -- is designed to be timely and timeless. It can be used in May and throughout the year.  It ties in with national social studies standards and is geared to high school and middle school students.  To avoid giving a one-way presentation, use the discussion starters and add your own questions.  Use the students’ comments and questions as a springboard to draw out other students and get them involved.  </a:t>
            </a:r>
            <a:r>
              <a:rPr lang="en-US" b="1" dirty="0"/>
              <a:t>For example</a:t>
            </a:r>
            <a:r>
              <a:rPr lang="en-US" dirty="0"/>
              <a:t>, after a student makes a comment, you can ask the group: “What do you think about that statement?” or “Who has a different perspective?”  or “Who agrees with that position … and why?”  Some of the quotes in this presentation are repeated on a separate slide so that you can leave the slide in front of the students while they discuss it. </a:t>
            </a:r>
          </a:p>
        </p:txBody>
      </p:sp>
      <p:sp>
        <p:nvSpPr>
          <p:cNvPr id="4" name="Slide Number Placeholder 3"/>
          <p:cNvSpPr>
            <a:spLocks noGrp="1"/>
          </p:cNvSpPr>
          <p:nvPr>
            <p:ph type="sldNum" sz="quarter" idx="5"/>
          </p:nvPr>
        </p:nvSpPr>
        <p:spPr/>
        <p:txBody>
          <a:bodyPr/>
          <a:lstStyle/>
          <a:p>
            <a:fld id="{AC8920CF-BB94-4A2D-B744-ADF7F7CA7221}" type="slidenum">
              <a:rPr lang="en-US" smtClean="0"/>
              <a:t>1</a:t>
            </a:fld>
            <a:endParaRPr lang="en-US"/>
          </a:p>
        </p:txBody>
      </p:sp>
    </p:spTree>
    <p:extLst>
      <p:ext uri="{BB962C8B-B14F-4D97-AF65-F5344CB8AC3E}">
        <p14:creationId xmlns:p14="http://schemas.microsoft.com/office/powerpoint/2010/main" val="2263276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Thurgood Marshall’s first big court win came two years after he graduated from Howard Law School.  Marshall and his law school mentor Charles Hamilton Houston successfully sued the University of Maryland for refusing to admit a Black student into its law school on the basis of race.  The same thing had happened to Marshall when he was rejected by the same school five years earlier. Marshall used the law to right a wrong in his life and in the lives of many others.  </a:t>
            </a:r>
            <a:r>
              <a:rPr lang="en-US" b="1" i="1" dirty="0"/>
              <a:t>Discussion Starter Questions:  </a:t>
            </a:r>
            <a:r>
              <a:rPr lang="en-US" b="0" dirty="0"/>
              <a:t>What are some other ways that Marshall could have responded to these rejections?  Why do you think he chose to go through the courts? What are some current issues that are important to you that you could take to the courts? </a:t>
            </a:r>
          </a:p>
        </p:txBody>
      </p:sp>
      <p:sp>
        <p:nvSpPr>
          <p:cNvPr id="4" name="Slide Number Placeholder 3"/>
          <p:cNvSpPr>
            <a:spLocks noGrp="1"/>
          </p:cNvSpPr>
          <p:nvPr>
            <p:ph type="sldNum" sz="quarter" idx="5"/>
          </p:nvPr>
        </p:nvSpPr>
        <p:spPr/>
        <p:txBody>
          <a:bodyPr/>
          <a:lstStyle/>
          <a:p>
            <a:fld id="{AC8920CF-BB94-4A2D-B744-ADF7F7CA7221}" type="slidenum">
              <a:rPr lang="en-US" smtClean="0"/>
              <a:t>10</a:t>
            </a:fld>
            <a:endParaRPr lang="en-US"/>
          </a:p>
        </p:txBody>
      </p:sp>
    </p:spTree>
    <p:extLst>
      <p:ext uri="{BB962C8B-B14F-4D97-AF65-F5344CB8AC3E}">
        <p14:creationId xmlns:p14="http://schemas.microsoft.com/office/powerpoint/2010/main" val="3134659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Thurgood Marshall argued more than 30 cases before the Supreme Court of the United States. Probably, his most famous case was Brown v. Board of Education in which the highest court in the land said that separate educational facilities are inherently unequal.  Did you know that it was the California case of Mendez v. Westminster that set the stage for the landmark win in Brown v. Board of Education?</a:t>
            </a:r>
          </a:p>
          <a:p>
            <a:endParaRPr lang="en-US" dirty="0"/>
          </a:p>
          <a:p>
            <a:r>
              <a:rPr lang="en-US" dirty="0"/>
              <a:t>The Mendez case was decided by the U.S. Court of Appeals for the Ninth Circuit seven years before Brown. The little girl at the piano is Sylvia Mendez.  Her family and four others challenged the practice of separate schools for Mexican-American children. They won their case and paved the way for Linda Brown and the families in Brown v. Board of Education to win at the Supreme Court of the United States.  </a:t>
            </a:r>
          </a:p>
          <a:p>
            <a:endParaRPr lang="en-US" dirty="0"/>
          </a:p>
          <a:p>
            <a:r>
              <a:rPr lang="en-US" dirty="0"/>
              <a:t>Thurgood Marshall used some of the same arguments in Mendez v. Westminster to win Brown v. Board.  In both cases, the courts said, in essence, that separate is not equal.   </a:t>
            </a:r>
            <a:r>
              <a:rPr lang="en-US" b="1" i="1" dirty="0"/>
              <a:t>Optional Discussion Starter</a:t>
            </a:r>
            <a:r>
              <a:rPr lang="en-US" dirty="0"/>
              <a:t>:  Beyond the physical facilities – like buildings and books -- what are some examples of experiences that might not be equal between schools that are separated by race?  </a:t>
            </a:r>
            <a:r>
              <a:rPr lang="en-US" b="1" i="1" dirty="0"/>
              <a:t>Add Your Own Questions. </a:t>
            </a:r>
          </a:p>
        </p:txBody>
      </p:sp>
      <p:sp>
        <p:nvSpPr>
          <p:cNvPr id="4" name="Slide Number Placeholder 3"/>
          <p:cNvSpPr>
            <a:spLocks noGrp="1"/>
          </p:cNvSpPr>
          <p:nvPr>
            <p:ph type="sldNum" sz="quarter" idx="5"/>
          </p:nvPr>
        </p:nvSpPr>
        <p:spPr/>
        <p:txBody>
          <a:bodyPr/>
          <a:lstStyle/>
          <a:p>
            <a:fld id="{AC8920CF-BB94-4A2D-B744-ADF7F7CA7221}" type="slidenum">
              <a:rPr lang="en-US" smtClean="0"/>
              <a:t>11</a:t>
            </a:fld>
            <a:endParaRPr lang="en-US"/>
          </a:p>
        </p:txBody>
      </p:sp>
    </p:spTree>
    <p:extLst>
      <p:ext uri="{BB962C8B-B14F-4D97-AF65-F5344CB8AC3E}">
        <p14:creationId xmlns:p14="http://schemas.microsoft.com/office/powerpoint/2010/main" val="239878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Thurgood Marshall took the long view and addressed education as the foundation for the success of young people -- and for the country. Using </a:t>
            </a:r>
            <a:r>
              <a:rPr lang="en-US" b="1" dirty="0"/>
              <a:t>Strategy #2</a:t>
            </a:r>
            <a:r>
              <a:rPr lang="en-US" dirty="0"/>
              <a:t>, he had a 20-year plan for bringing cases that challenged schools across the educational spectrum – from elementary school through law school.  He also fought for equal pay for teachers regardless of race.  He once said: “Injustice anywhere is a threat to justice everywhere.”  </a:t>
            </a:r>
            <a:r>
              <a:rPr lang="en-US" b="1" i="1" dirty="0"/>
              <a:t>Optional Discussion Starter:  </a:t>
            </a:r>
            <a:r>
              <a:rPr lang="en-US" b="0" i="0" dirty="0"/>
              <a:t>What does that quote mean? How did Thurgood Marshall’s strategy to address inequality across the board demonstrate this quote?  </a:t>
            </a:r>
            <a:r>
              <a:rPr lang="en-US" b="1" i="0" dirty="0"/>
              <a:t>Add Your Own Questions. </a:t>
            </a:r>
          </a:p>
        </p:txBody>
      </p:sp>
      <p:sp>
        <p:nvSpPr>
          <p:cNvPr id="4" name="Slide Number Placeholder 3"/>
          <p:cNvSpPr>
            <a:spLocks noGrp="1"/>
          </p:cNvSpPr>
          <p:nvPr>
            <p:ph type="sldNum" sz="quarter" idx="5"/>
          </p:nvPr>
        </p:nvSpPr>
        <p:spPr/>
        <p:txBody>
          <a:bodyPr/>
          <a:lstStyle/>
          <a:p>
            <a:fld id="{AC8920CF-BB94-4A2D-B744-ADF7F7CA7221}" type="slidenum">
              <a:rPr lang="en-US" smtClean="0"/>
              <a:t>12</a:t>
            </a:fld>
            <a:endParaRPr lang="en-US"/>
          </a:p>
        </p:txBody>
      </p:sp>
    </p:spTree>
    <p:extLst>
      <p:ext uri="{BB962C8B-B14F-4D97-AF65-F5344CB8AC3E}">
        <p14:creationId xmlns:p14="http://schemas.microsoft.com/office/powerpoint/2010/main" val="759856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920CF-BB94-4A2D-B744-ADF7F7CA7221}" type="slidenum">
              <a:rPr lang="en-US" smtClean="0"/>
              <a:t>13</a:t>
            </a:fld>
            <a:endParaRPr lang="en-US"/>
          </a:p>
        </p:txBody>
      </p:sp>
    </p:spTree>
    <p:extLst>
      <p:ext uri="{BB962C8B-B14F-4D97-AF65-F5344CB8AC3E}">
        <p14:creationId xmlns:p14="http://schemas.microsoft.com/office/powerpoint/2010/main" val="390577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being rejected by the University of Maryland Law School because of his race, Marshall graduated first in his Howard University law school class.  While at Howard, he started using </a:t>
            </a:r>
            <a:r>
              <a:rPr lang="en-US" b="1" dirty="0"/>
              <a:t>Strategy #3.</a:t>
            </a:r>
            <a:r>
              <a:rPr lang="en-US" dirty="0"/>
              <a:t>  He formed an alliance with his mentor Charles Hamilton Houston.  Marshall once recalled: “I never worked hard until I got to the Howard Law School and met Charlie Houston …. I saw this man’s dedication, his vision, his willingness to sacrifice, and I told myself: ‘You either shape up or ship out.’ When you are being challenged by a great human being, you know that you can’t ship out.”  </a:t>
            </a:r>
            <a:r>
              <a:rPr lang="en-US" b="1" i="1" dirty="0"/>
              <a:t>Optional Discussion Starter: </a:t>
            </a:r>
            <a:r>
              <a:rPr lang="en-US" dirty="0"/>
              <a:t> Who is someone you would consider a mentor?  What qualities do they have? Where can you find mentors? How can you let them know that you want them to be your mentor? </a:t>
            </a:r>
            <a:r>
              <a:rPr lang="en-US" b="1" i="1" dirty="0"/>
              <a:t>Add Your Own Questions. </a:t>
            </a:r>
          </a:p>
        </p:txBody>
      </p:sp>
      <p:sp>
        <p:nvSpPr>
          <p:cNvPr id="4" name="Slide Number Placeholder 3"/>
          <p:cNvSpPr>
            <a:spLocks noGrp="1"/>
          </p:cNvSpPr>
          <p:nvPr>
            <p:ph type="sldNum" sz="quarter" idx="5"/>
          </p:nvPr>
        </p:nvSpPr>
        <p:spPr/>
        <p:txBody>
          <a:bodyPr/>
          <a:lstStyle/>
          <a:p>
            <a:fld id="{AC8920CF-BB94-4A2D-B744-ADF7F7CA7221}" type="slidenum">
              <a:rPr lang="en-US" smtClean="0"/>
              <a:t>14</a:t>
            </a:fld>
            <a:endParaRPr lang="en-US"/>
          </a:p>
        </p:txBody>
      </p:sp>
    </p:spTree>
    <p:extLst>
      <p:ext uri="{BB962C8B-B14F-4D97-AF65-F5344CB8AC3E}">
        <p14:creationId xmlns:p14="http://schemas.microsoft.com/office/powerpoint/2010/main" val="3775288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Strategy # 4 </a:t>
            </a:r>
            <a:r>
              <a:rPr lang="en-US" dirty="0"/>
              <a:t>was Involving Communities. When Marshall worked for the NAACP, he tried cases across the country.  He often would have community meetings before he appeared at the local courthouse.  He raised public awareness of the issues and educated people about the judicial process as a means of bringing about change. In this way he built support and brought the public along with him on his journey toward justice.  </a:t>
            </a:r>
            <a:r>
              <a:rPr lang="en-US" b="1" i="1" dirty="0"/>
              <a:t>Optional Discussion Starter:  </a:t>
            </a:r>
            <a:r>
              <a:rPr lang="en-US" dirty="0"/>
              <a:t>Name some groups or communities that you would like to invite to get involved in a cause that is important to you?  How can you make that happen?  </a:t>
            </a:r>
            <a:r>
              <a:rPr lang="en-US" b="1" i="1" dirty="0"/>
              <a:t>Add Your Own Questions. </a:t>
            </a:r>
          </a:p>
        </p:txBody>
      </p:sp>
      <p:sp>
        <p:nvSpPr>
          <p:cNvPr id="4" name="Slide Number Placeholder 3"/>
          <p:cNvSpPr>
            <a:spLocks noGrp="1"/>
          </p:cNvSpPr>
          <p:nvPr>
            <p:ph type="sldNum" sz="quarter" idx="5"/>
          </p:nvPr>
        </p:nvSpPr>
        <p:spPr/>
        <p:txBody>
          <a:bodyPr/>
          <a:lstStyle/>
          <a:p>
            <a:fld id="{AC8920CF-BB94-4A2D-B744-ADF7F7CA7221}" type="slidenum">
              <a:rPr lang="en-US" smtClean="0"/>
              <a:t>15</a:t>
            </a:fld>
            <a:endParaRPr lang="en-US"/>
          </a:p>
        </p:txBody>
      </p:sp>
    </p:spTree>
    <p:extLst>
      <p:ext uri="{BB962C8B-B14F-4D97-AF65-F5344CB8AC3E}">
        <p14:creationId xmlns:p14="http://schemas.microsoft.com/office/powerpoint/2010/main" val="3358365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Thurgood Marshall’s tactic of addressing inequalities through the courts was different from the methods used by some other leaders of social change.  That’s where </a:t>
            </a:r>
            <a:r>
              <a:rPr lang="en-US" b="1" dirty="0"/>
              <a:t>Strategy #5</a:t>
            </a:r>
            <a:r>
              <a:rPr lang="en-US" dirty="0"/>
              <a:t> came in.  Representative John Lewis was someone who used public protests to make changes in voting rights.  In fact, when he was 25, he got a serious head injury when he led voting rights protesters across the Edmund Pettus Bridge in Alabama on what was later called Bloody Sunday.</a:t>
            </a:r>
            <a:r>
              <a:rPr lang="en-US" dirty="0">
                <a:solidFill>
                  <a:srgbClr val="FF0000"/>
                </a:solidFill>
              </a:rPr>
              <a:t>  </a:t>
            </a:r>
            <a:r>
              <a:rPr lang="en-US" dirty="0"/>
              <a:t>Marshall respected Lewis and other leaders of the Civil Rights Movement. </a:t>
            </a:r>
            <a:r>
              <a:rPr lang="en-US" b="1" i="1" dirty="0"/>
              <a:t>Optional Discussion Starter:  </a:t>
            </a:r>
            <a:r>
              <a:rPr lang="en-US" b="0" i="0" dirty="0"/>
              <a:t>What are some peaceful strategies that would raise public awareness of a cause you might take to the courts? </a:t>
            </a:r>
            <a:r>
              <a:rPr lang="en-US" b="1" i="1" dirty="0"/>
              <a:t>Add Your Own Questions</a:t>
            </a:r>
            <a:r>
              <a:rPr lang="en-US" dirty="0"/>
              <a:t>.  </a:t>
            </a:r>
          </a:p>
        </p:txBody>
      </p:sp>
      <p:sp>
        <p:nvSpPr>
          <p:cNvPr id="4" name="Slide Number Placeholder 3"/>
          <p:cNvSpPr>
            <a:spLocks noGrp="1"/>
          </p:cNvSpPr>
          <p:nvPr>
            <p:ph type="sldNum" sz="quarter" idx="5"/>
          </p:nvPr>
        </p:nvSpPr>
        <p:spPr/>
        <p:txBody>
          <a:bodyPr/>
          <a:lstStyle/>
          <a:p>
            <a:fld id="{AC8920CF-BB94-4A2D-B744-ADF7F7CA7221}" type="slidenum">
              <a:rPr lang="en-US" smtClean="0"/>
              <a:t>16</a:t>
            </a:fld>
            <a:endParaRPr lang="en-US"/>
          </a:p>
        </p:txBody>
      </p:sp>
    </p:spTree>
    <p:extLst>
      <p:ext uri="{BB962C8B-B14F-4D97-AF65-F5344CB8AC3E}">
        <p14:creationId xmlns:p14="http://schemas.microsoft.com/office/powerpoint/2010/main" val="2770067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Discussion Prompt:  </a:t>
            </a:r>
            <a:r>
              <a:rPr lang="en-US" dirty="0"/>
              <a:t>Give examples of the hard work and heartbreaks of people like Thurgood Marshall and other social justice leaders.  When you look at what they did, what are some sacrifices they must have made?</a:t>
            </a:r>
          </a:p>
        </p:txBody>
      </p:sp>
      <p:sp>
        <p:nvSpPr>
          <p:cNvPr id="4" name="Slide Number Placeholder 3"/>
          <p:cNvSpPr>
            <a:spLocks noGrp="1"/>
          </p:cNvSpPr>
          <p:nvPr>
            <p:ph type="sldNum" sz="quarter" idx="5"/>
          </p:nvPr>
        </p:nvSpPr>
        <p:spPr/>
        <p:txBody>
          <a:bodyPr/>
          <a:lstStyle/>
          <a:p>
            <a:fld id="{AC8920CF-BB94-4A2D-B744-ADF7F7CA7221}" type="slidenum">
              <a:rPr lang="en-US" smtClean="0"/>
              <a:t>17</a:t>
            </a:fld>
            <a:endParaRPr lang="en-US"/>
          </a:p>
        </p:txBody>
      </p:sp>
    </p:spTree>
    <p:extLst>
      <p:ext uri="{BB962C8B-B14F-4D97-AF65-F5344CB8AC3E}">
        <p14:creationId xmlns:p14="http://schemas.microsoft.com/office/powerpoint/2010/main" val="1447682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Thurgood Marshall once said: “Where you see wrong or inequality or injustice, speak out, because this is your country.  This is your democracy.  Make it.  Protect it. Pass it on.” </a:t>
            </a:r>
            <a:r>
              <a:rPr lang="en-US" b="1" i="1" dirty="0"/>
              <a:t>Optional Discussion Starters: </a:t>
            </a:r>
            <a:r>
              <a:rPr lang="en-US" dirty="0"/>
              <a:t>How can you speak out?  How can you MAKE democracy?  How can you PROTECT it?  How can you PASS IT ON?  </a:t>
            </a:r>
            <a:r>
              <a:rPr lang="en-US" b="1" i="1" dirty="0"/>
              <a:t>Add Your Own Questions</a:t>
            </a:r>
            <a:r>
              <a:rPr lang="en-US" dirty="0"/>
              <a:t>. </a:t>
            </a:r>
          </a:p>
        </p:txBody>
      </p:sp>
      <p:sp>
        <p:nvSpPr>
          <p:cNvPr id="4" name="Slide Number Placeholder 3"/>
          <p:cNvSpPr>
            <a:spLocks noGrp="1"/>
          </p:cNvSpPr>
          <p:nvPr>
            <p:ph type="sldNum" sz="quarter" idx="5"/>
          </p:nvPr>
        </p:nvSpPr>
        <p:spPr/>
        <p:txBody>
          <a:bodyPr/>
          <a:lstStyle/>
          <a:p>
            <a:fld id="{AC8920CF-BB94-4A2D-B744-ADF7F7CA7221}" type="slidenum">
              <a:rPr lang="en-US" smtClean="0"/>
              <a:t>18</a:t>
            </a:fld>
            <a:endParaRPr lang="en-US"/>
          </a:p>
        </p:txBody>
      </p:sp>
    </p:spTree>
    <p:extLst>
      <p:ext uri="{BB962C8B-B14F-4D97-AF65-F5344CB8AC3E}">
        <p14:creationId xmlns:p14="http://schemas.microsoft.com/office/powerpoint/2010/main" val="2249515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920CF-BB94-4A2D-B744-ADF7F7CA7221}" type="slidenum">
              <a:rPr lang="en-US" smtClean="0"/>
              <a:t>19</a:t>
            </a:fld>
            <a:endParaRPr lang="en-US"/>
          </a:p>
        </p:txBody>
      </p:sp>
    </p:spTree>
    <p:extLst>
      <p:ext uri="{BB962C8B-B14F-4D97-AF65-F5344CB8AC3E}">
        <p14:creationId xmlns:p14="http://schemas.microsoft.com/office/powerpoint/2010/main" val="45860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Thurgood Marshall was the first Black Supreme Court Justice. He served on the court for 24 years, until he retired in 1991. His pathway to the Supreme Court is a history of more than 20 years of Civil Rights victories for students. His story is one of purposeful strategy and personal sacrifice for students like you – cutting across race, and geography, and socio-economic status.  He once said:  “In recognizing the humanity of our fellow beings, we pay ourselves the highest tribute.”  </a:t>
            </a:r>
            <a:r>
              <a:rPr lang="en-US" b="1" i="1" dirty="0"/>
              <a:t>Optional Discussion Starter: </a:t>
            </a:r>
            <a:r>
              <a:rPr lang="en-US" dirty="0"/>
              <a:t>What do you think he meant by that? </a:t>
            </a:r>
            <a:r>
              <a:rPr lang="en-US" b="1" i="1" dirty="0"/>
              <a:t>Add Your Own Questions. Ask Students for Their Questions.</a:t>
            </a:r>
          </a:p>
          <a:p>
            <a:endParaRPr lang="en-US" dirty="0"/>
          </a:p>
        </p:txBody>
      </p:sp>
      <p:sp>
        <p:nvSpPr>
          <p:cNvPr id="4" name="Slide Number Placeholder 3"/>
          <p:cNvSpPr>
            <a:spLocks noGrp="1"/>
          </p:cNvSpPr>
          <p:nvPr>
            <p:ph type="sldNum" sz="quarter" idx="5"/>
          </p:nvPr>
        </p:nvSpPr>
        <p:spPr/>
        <p:txBody>
          <a:bodyPr/>
          <a:lstStyle/>
          <a:p>
            <a:fld id="{AC8920CF-BB94-4A2D-B744-ADF7F7CA7221}" type="slidenum">
              <a:rPr lang="en-US" smtClean="0"/>
              <a:t>2</a:t>
            </a:fld>
            <a:endParaRPr lang="en-US"/>
          </a:p>
        </p:txBody>
      </p:sp>
    </p:spTree>
    <p:extLst>
      <p:ext uri="{BB962C8B-B14F-4D97-AF65-F5344CB8AC3E}">
        <p14:creationId xmlns:p14="http://schemas.microsoft.com/office/powerpoint/2010/main" val="377291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  </a:t>
            </a:r>
            <a:r>
              <a:rPr lang="en-US" dirty="0"/>
              <a:t>What does it mean to recognize someone’s humanity? When we deeply disagree with someone about something that is very important to both of us, how can we show them that we recognize their humanity?  What difference can that make in the conversation?  How does that pay tribute to ourselves? </a:t>
            </a:r>
          </a:p>
          <a:p>
            <a:endParaRPr lang="en-US" dirty="0"/>
          </a:p>
          <a:p>
            <a:r>
              <a:rPr lang="en-US" dirty="0"/>
              <a:t>What is civility?  What does civility look like?  What can we say and do to demonstrate civility when the conversation gets heated? What questions can we ask the other person to help us understand them and where they are coming from? </a:t>
            </a:r>
          </a:p>
          <a:p>
            <a:endParaRPr lang="en-US" b="1" dirty="0"/>
          </a:p>
          <a:p>
            <a:r>
              <a:rPr lang="en-US" b="1" dirty="0"/>
              <a:t>Optional Discussion Starter:   </a:t>
            </a:r>
            <a:r>
              <a:rPr lang="en-US" dirty="0"/>
              <a:t>Give an example of a situation during which you showed the other person respect even when you disagreed with and disliked their position.  What did you say and do to show respect? </a:t>
            </a:r>
          </a:p>
        </p:txBody>
      </p:sp>
      <p:sp>
        <p:nvSpPr>
          <p:cNvPr id="4" name="Slide Number Placeholder 3"/>
          <p:cNvSpPr>
            <a:spLocks noGrp="1"/>
          </p:cNvSpPr>
          <p:nvPr>
            <p:ph type="sldNum" sz="quarter" idx="5"/>
          </p:nvPr>
        </p:nvSpPr>
        <p:spPr/>
        <p:txBody>
          <a:bodyPr/>
          <a:lstStyle/>
          <a:p>
            <a:fld id="{AC8920CF-BB94-4A2D-B744-ADF7F7CA7221}" type="slidenum">
              <a:rPr lang="en-US" smtClean="0"/>
              <a:t>3</a:t>
            </a:fld>
            <a:endParaRPr lang="en-US"/>
          </a:p>
        </p:txBody>
      </p:sp>
    </p:spTree>
    <p:extLst>
      <p:ext uri="{BB962C8B-B14F-4D97-AF65-F5344CB8AC3E}">
        <p14:creationId xmlns:p14="http://schemas.microsoft.com/office/powerpoint/2010/main" val="227788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Thurgood was a good student in high school.  He also was a prankster. One of his pranks got him into trouble.  As a punishment, he had to read the entire Constitution. He was so inspired and impressed that he even memorized parts of it.  He turned his punishment into his inspiration. As we know now, Thurgood Marshall grew up to be a fierce advocate for the aspirations embodied in the Constitution.  When he went on to college, he and his friends staged a sit-in at a movie theater.  They refused to sit in the balcony designated for Black people.  Instead, they sat on the main floor that was supposed to be only for white people.  </a:t>
            </a:r>
            <a:r>
              <a:rPr lang="en-US" b="1" i="1" dirty="0"/>
              <a:t>Optional Discussion Starter:  </a:t>
            </a:r>
            <a:r>
              <a:rPr lang="en-US" dirty="0"/>
              <a:t>What is something that has inspired you – or is inspiring you -- to help bring about change? </a:t>
            </a:r>
          </a:p>
          <a:p>
            <a:endParaRPr lang="en-US" dirty="0"/>
          </a:p>
        </p:txBody>
      </p:sp>
      <p:sp>
        <p:nvSpPr>
          <p:cNvPr id="4" name="Slide Number Placeholder 3"/>
          <p:cNvSpPr>
            <a:spLocks noGrp="1"/>
          </p:cNvSpPr>
          <p:nvPr>
            <p:ph type="sldNum" sz="quarter" idx="5"/>
          </p:nvPr>
        </p:nvSpPr>
        <p:spPr/>
        <p:txBody>
          <a:bodyPr/>
          <a:lstStyle/>
          <a:p>
            <a:fld id="{AC8920CF-BB94-4A2D-B744-ADF7F7CA7221}" type="slidenum">
              <a:rPr lang="en-US" smtClean="0"/>
              <a:t>4</a:t>
            </a:fld>
            <a:endParaRPr lang="en-US"/>
          </a:p>
        </p:txBody>
      </p:sp>
    </p:spTree>
    <p:extLst>
      <p:ext uri="{BB962C8B-B14F-4D97-AF65-F5344CB8AC3E}">
        <p14:creationId xmlns:p14="http://schemas.microsoft.com/office/powerpoint/2010/main" val="409482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Marshall’s most famous quotes is: “A man can make what he wants of himself. If he truly believes that he must be ready for hard work and many heartbreaks.”  When he was an attorney with the NAACP, Marshall traveled around the country trying cases. He stayed with families in the towns he visited, and there were times when he had to move from house to house throughout the night because he was in danger.  One night he barely escaped a lynch mob.  He was willing to pay the price for his convictions, but he also sought the support of others along the way. Even in the midst of struggle, Marshall had a perspective and a sense of humor that showed his wisdom, grace, and emotional intelligence.  </a:t>
            </a:r>
            <a:r>
              <a:rPr lang="en-US" b="1" i="1" dirty="0"/>
              <a:t>Optional Discussion Starter</a:t>
            </a:r>
            <a:r>
              <a:rPr lang="en-US" dirty="0"/>
              <a:t>: Based on the videos you’ve seen and what you know about Thurgood Marshall, give examples of these character traits that made him a respected and successful leader.   </a:t>
            </a:r>
            <a:r>
              <a:rPr lang="en-US" b="1" i="1" dirty="0"/>
              <a:t>Add Your Own Questions. Ask Students for Their Questions.</a:t>
            </a:r>
          </a:p>
        </p:txBody>
      </p:sp>
      <p:sp>
        <p:nvSpPr>
          <p:cNvPr id="4" name="Slide Number Placeholder 3"/>
          <p:cNvSpPr>
            <a:spLocks noGrp="1"/>
          </p:cNvSpPr>
          <p:nvPr>
            <p:ph type="sldNum" sz="quarter" idx="5"/>
          </p:nvPr>
        </p:nvSpPr>
        <p:spPr/>
        <p:txBody>
          <a:bodyPr/>
          <a:lstStyle/>
          <a:p>
            <a:fld id="{AC8920CF-BB94-4A2D-B744-ADF7F7CA7221}" type="slidenum">
              <a:rPr lang="en-US" smtClean="0"/>
              <a:t>5</a:t>
            </a:fld>
            <a:endParaRPr lang="en-US"/>
          </a:p>
        </p:txBody>
      </p:sp>
    </p:spTree>
    <p:extLst>
      <p:ext uri="{BB962C8B-B14F-4D97-AF65-F5344CB8AC3E}">
        <p14:creationId xmlns:p14="http://schemas.microsoft.com/office/powerpoint/2010/main" val="156581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Thurgood Marshall used five strategies to make social change</a:t>
            </a:r>
            <a:r>
              <a:rPr lang="en-US" b="1" dirty="0"/>
              <a:t>. #1.  </a:t>
            </a:r>
            <a:r>
              <a:rPr lang="en-US" dirty="0"/>
              <a:t>He chose to work through the courts to challenge the status quo. He once said:  “You do what you think is right and let the law catch up.” </a:t>
            </a:r>
            <a:r>
              <a:rPr lang="en-US" b="1" i="1" dirty="0"/>
              <a:t>Question:</a:t>
            </a:r>
            <a:r>
              <a:rPr lang="en-US" i="1" dirty="0"/>
              <a:t>  </a:t>
            </a:r>
            <a:r>
              <a:rPr lang="en-US" b="1" dirty="0"/>
              <a:t>What do you think he meant by that?   #2. </a:t>
            </a:r>
            <a:r>
              <a:rPr lang="en-US" dirty="0"/>
              <a:t>Over the course of more than 20 years, he took a strategic approach to changing the educational landscape. He selected causes and cases that would support his overall objective of equal educational opportunities. </a:t>
            </a:r>
            <a:r>
              <a:rPr lang="en-US" b="1" dirty="0"/>
              <a:t>#3</a:t>
            </a:r>
            <a:r>
              <a:rPr lang="en-US" dirty="0"/>
              <a:t>.  He partnered with his mentor at Howard – Charles Hamilton Houston -- to win cases when they both worked at the NAACP. </a:t>
            </a:r>
            <a:r>
              <a:rPr lang="en-US" b="1" dirty="0"/>
              <a:t>#4</a:t>
            </a:r>
            <a:r>
              <a:rPr lang="en-US" dirty="0"/>
              <a:t>. During his years with the NAACP he traveled tens of thousands of miles around the country trying cases.  On these trips, he often met with communities to educate the public about the issues and raise awareness. </a:t>
            </a:r>
            <a:r>
              <a:rPr lang="en-US" b="1" dirty="0"/>
              <a:t>#5</a:t>
            </a:r>
            <a:r>
              <a:rPr lang="en-US" dirty="0"/>
              <a:t>. Although Marshall worked for social change through the courts, he also respected the different approaches of other leaders – like the Reverend Dr. Martin Luther King, Jr. and Representative John Lewis, who became an effective member of the U.S. House of Representatives.  </a:t>
            </a:r>
            <a:r>
              <a:rPr lang="en-US" b="1" i="1" dirty="0"/>
              <a:t>Question:</a:t>
            </a:r>
            <a:r>
              <a:rPr lang="en-US" dirty="0"/>
              <a:t> </a:t>
            </a:r>
            <a:r>
              <a:rPr lang="en-US" b="1" dirty="0"/>
              <a:t>What is a social change you would like to see?  Optional Discussion Starter</a:t>
            </a:r>
            <a:r>
              <a:rPr lang="en-US" dirty="0"/>
              <a:t>: </a:t>
            </a:r>
            <a:r>
              <a:rPr lang="en-US" b="1" dirty="0"/>
              <a:t>Give examples of how young people could use each of these methods to make changes that are important to you.</a:t>
            </a:r>
          </a:p>
        </p:txBody>
      </p:sp>
      <p:sp>
        <p:nvSpPr>
          <p:cNvPr id="4" name="Slide Number Placeholder 3"/>
          <p:cNvSpPr>
            <a:spLocks noGrp="1"/>
          </p:cNvSpPr>
          <p:nvPr>
            <p:ph type="sldNum" sz="quarter" idx="5"/>
          </p:nvPr>
        </p:nvSpPr>
        <p:spPr/>
        <p:txBody>
          <a:bodyPr/>
          <a:lstStyle/>
          <a:p>
            <a:fld id="{AC8920CF-BB94-4A2D-B744-ADF7F7CA7221}" type="slidenum">
              <a:rPr lang="en-US" smtClean="0"/>
              <a:t>6</a:t>
            </a:fld>
            <a:endParaRPr lang="en-US"/>
          </a:p>
        </p:txBody>
      </p:sp>
    </p:spTree>
    <p:extLst>
      <p:ext uri="{BB962C8B-B14F-4D97-AF65-F5344CB8AC3E}">
        <p14:creationId xmlns:p14="http://schemas.microsoft.com/office/powerpoint/2010/main" val="423998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920CF-BB94-4A2D-B744-ADF7F7CA7221}" type="slidenum">
              <a:rPr lang="en-US" smtClean="0"/>
              <a:t>7</a:t>
            </a:fld>
            <a:endParaRPr lang="en-US"/>
          </a:p>
        </p:txBody>
      </p:sp>
    </p:spTree>
    <p:extLst>
      <p:ext uri="{BB962C8B-B14F-4D97-AF65-F5344CB8AC3E}">
        <p14:creationId xmlns:p14="http://schemas.microsoft.com/office/powerpoint/2010/main" val="253213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the five-point overview of Thurgood Marshall’s strategies, let’s get a little more specific about each. </a:t>
            </a:r>
            <a:r>
              <a:rPr lang="en-US" b="1" dirty="0"/>
              <a:t>Strategy #1 </a:t>
            </a:r>
            <a:r>
              <a:rPr lang="en-US" dirty="0"/>
              <a:t>was that he worked through the courts to make change.  Thurgood Marshall was once quoted as saying: “Lawlessness is lawlessness.  Anarchy is anarchy is anarchy.  Neither race nor color nor frustration is an excuse for either lawlessness or anarchy.”  </a:t>
            </a:r>
            <a:r>
              <a:rPr lang="en-US" b="1" i="1" dirty="0"/>
              <a:t>Optional</a:t>
            </a:r>
            <a:r>
              <a:rPr lang="en-US" dirty="0"/>
              <a:t> </a:t>
            </a:r>
            <a:r>
              <a:rPr lang="en-US" b="1" i="1" dirty="0"/>
              <a:t>Discussion Starter</a:t>
            </a:r>
            <a:r>
              <a:rPr lang="en-US" dirty="0"/>
              <a:t>: What did Thurgood Marshall mean?  When you think about examples of lawlessness, how could the courts be used to change society instead of breaking the law?  </a:t>
            </a:r>
            <a:r>
              <a:rPr lang="en-US" b="1" i="1" dirty="0"/>
              <a:t>Add Your Own Questions.   Ask Students for Their Questions.</a:t>
            </a:r>
          </a:p>
        </p:txBody>
      </p:sp>
      <p:sp>
        <p:nvSpPr>
          <p:cNvPr id="4" name="Slide Number Placeholder 3"/>
          <p:cNvSpPr>
            <a:spLocks noGrp="1"/>
          </p:cNvSpPr>
          <p:nvPr>
            <p:ph type="sldNum" sz="quarter" idx="5"/>
          </p:nvPr>
        </p:nvSpPr>
        <p:spPr/>
        <p:txBody>
          <a:bodyPr/>
          <a:lstStyle/>
          <a:p>
            <a:fld id="{AC8920CF-BB94-4A2D-B744-ADF7F7CA7221}" type="slidenum">
              <a:rPr lang="en-US" smtClean="0"/>
              <a:t>8</a:t>
            </a:fld>
            <a:endParaRPr lang="en-US"/>
          </a:p>
        </p:txBody>
      </p:sp>
    </p:spTree>
    <p:extLst>
      <p:ext uri="{BB962C8B-B14F-4D97-AF65-F5344CB8AC3E}">
        <p14:creationId xmlns:p14="http://schemas.microsoft.com/office/powerpoint/2010/main" val="427576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8920CF-BB94-4A2D-B744-ADF7F7CA7221}" type="slidenum">
              <a:rPr lang="en-US" smtClean="0"/>
              <a:t>9</a:t>
            </a:fld>
            <a:endParaRPr lang="en-US"/>
          </a:p>
        </p:txBody>
      </p:sp>
    </p:spTree>
    <p:extLst>
      <p:ext uri="{BB962C8B-B14F-4D97-AF65-F5344CB8AC3E}">
        <p14:creationId xmlns:p14="http://schemas.microsoft.com/office/powerpoint/2010/main" val="277018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3802-A6D8-6C46-0431-919818BE76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7AD1C9-FB93-AB7F-DF19-A1B5427820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BD3FEB-5DA4-7C6E-9045-D3B0374EAFD4}"/>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5" name="Footer Placeholder 4">
            <a:extLst>
              <a:ext uri="{FF2B5EF4-FFF2-40B4-BE49-F238E27FC236}">
                <a16:creationId xmlns:a16="http://schemas.microsoft.com/office/drawing/2014/main" id="{8340BEB6-7C4C-30D3-14A6-2CBFD6615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2BEF1-6B5E-CCB6-AEF5-953713AC11DA}"/>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22518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ACAC-93CF-D71E-7FD5-F05232AD5A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485B93-A981-7E62-4E57-EDD53BB147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C41A3-C868-1B2F-BFB1-F6F7352CA427}"/>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5" name="Footer Placeholder 4">
            <a:extLst>
              <a:ext uri="{FF2B5EF4-FFF2-40B4-BE49-F238E27FC236}">
                <a16:creationId xmlns:a16="http://schemas.microsoft.com/office/drawing/2014/main" id="{2A0D9245-13B6-E490-EFA2-59393E5FC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1F42D-C4D7-F649-0E3B-D4D0FA6C5208}"/>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138903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2EDD1-C219-054E-DA8C-E3B0E85EB1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B923-C315-EAA0-8283-1EDF23471F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A881-32D9-BFE2-B942-C4AB10633661}"/>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5" name="Footer Placeholder 4">
            <a:extLst>
              <a:ext uri="{FF2B5EF4-FFF2-40B4-BE49-F238E27FC236}">
                <a16:creationId xmlns:a16="http://schemas.microsoft.com/office/drawing/2014/main" id="{C6F45253-FA42-21EB-15B3-DAEF03E7F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D7078-A23A-4914-5231-FBEC8F552E6B}"/>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350517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1B07-921F-F6FB-9BD9-13D45E7A8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1C4EA-FC4F-0065-7E07-673BAA4F31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4CFF1-1449-FA58-2135-1F075C81E6F2}"/>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5" name="Footer Placeholder 4">
            <a:extLst>
              <a:ext uri="{FF2B5EF4-FFF2-40B4-BE49-F238E27FC236}">
                <a16:creationId xmlns:a16="http://schemas.microsoft.com/office/drawing/2014/main" id="{11E42C2A-B09A-3304-6C1F-66AF58169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A2FEB-46D8-D8EE-271F-8EF6EEE524EF}"/>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406330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807C-5F45-ED62-59A1-E2C566DA88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B1BABE-9A36-95C6-BB6F-65421BA9C1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9715C0-39A5-6D75-B837-8F4979F2A8F6}"/>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5" name="Footer Placeholder 4">
            <a:extLst>
              <a:ext uri="{FF2B5EF4-FFF2-40B4-BE49-F238E27FC236}">
                <a16:creationId xmlns:a16="http://schemas.microsoft.com/office/drawing/2014/main" id="{E0226BF5-57B4-6FD5-BCBC-E31B57A19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90DF0-F8D4-C831-9C11-FED4281B8404}"/>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144169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55ED-C92E-2C19-8E4E-398507D9F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FF1190-91F0-FB89-D313-2B9824DDE4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ED5F81-B3F9-B30B-6B3D-0DC0E6747A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748DE6-F75C-E73B-A5F5-4DA43528CD2C}"/>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6" name="Footer Placeholder 5">
            <a:extLst>
              <a:ext uri="{FF2B5EF4-FFF2-40B4-BE49-F238E27FC236}">
                <a16:creationId xmlns:a16="http://schemas.microsoft.com/office/drawing/2014/main" id="{98B8A6D4-F6CE-0FE7-5871-311B4EF47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C4BA6-B1FB-2A94-45DF-D528C401CE27}"/>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382766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47A-D9E8-A44F-2E37-2E5EAD80BF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62072E-2270-54BA-C4D8-81545B7E0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8E63D-AB13-ED3A-ED1D-9FB832A4DB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42C75-58B6-2109-CAC5-05007E409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842424-9F18-1E1A-360D-12C2AFC40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C9E65C-DD60-7C2A-D255-F93147A79BEF}"/>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8" name="Footer Placeholder 7">
            <a:extLst>
              <a:ext uri="{FF2B5EF4-FFF2-40B4-BE49-F238E27FC236}">
                <a16:creationId xmlns:a16="http://schemas.microsoft.com/office/drawing/2014/main" id="{2D720993-BEC4-AF89-34F7-FCA923D9F5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3D02EA-01AB-B35C-49E0-25EDE70E96AC}"/>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354121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FEAD-BF2E-86DC-591B-C1FE808DE7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576AAB-871F-7F8C-9635-3226CFA99E9F}"/>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4" name="Footer Placeholder 3">
            <a:extLst>
              <a:ext uri="{FF2B5EF4-FFF2-40B4-BE49-F238E27FC236}">
                <a16:creationId xmlns:a16="http://schemas.microsoft.com/office/drawing/2014/main" id="{7E95901D-C397-1009-0C0D-09D36438E2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47995E-C9C1-8346-9F76-6C85B336CF2E}"/>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70288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C26F66-0F1A-34F3-01A9-A4CEF2B56FE4}"/>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3" name="Footer Placeholder 2">
            <a:extLst>
              <a:ext uri="{FF2B5EF4-FFF2-40B4-BE49-F238E27FC236}">
                <a16:creationId xmlns:a16="http://schemas.microsoft.com/office/drawing/2014/main" id="{397E35F8-73AE-2098-A7EE-BB23F67F9D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761BF8-08EC-8A96-FD21-B1DF66C83890}"/>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92387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DAAF-8306-90C6-4CE6-ABDF21C617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4A7E6D-33A8-D020-BEC8-4A15C5871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01B2DD-4279-D0EE-4241-5D98F5F51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812F4-BB3E-AD2B-D679-A844B21FEF6D}"/>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6" name="Footer Placeholder 5">
            <a:extLst>
              <a:ext uri="{FF2B5EF4-FFF2-40B4-BE49-F238E27FC236}">
                <a16:creationId xmlns:a16="http://schemas.microsoft.com/office/drawing/2014/main" id="{540BB6BA-D8BB-C70C-2D0D-7D43CF8A8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80CD6-110E-8C57-247F-6ACAC3D930F5}"/>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202582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CBE5-4C42-49D4-D92B-642E624F6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D0BD3-AB07-9D8B-B1E0-19BD47FFFC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7B8A8C-30FD-EC87-7B84-8703BA639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70E72-E727-B96C-9F35-B898D6F4C2B0}"/>
              </a:ext>
            </a:extLst>
          </p:cNvPr>
          <p:cNvSpPr>
            <a:spLocks noGrp="1"/>
          </p:cNvSpPr>
          <p:nvPr>
            <p:ph type="dt" sz="half" idx="10"/>
          </p:nvPr>
        </p:nvSpPr>
        <p:spPr/>
        <p:txBody>
          <a:bodyPr/>
          <a:lstStyle/>
          <a:p>
            <a:fld id="{55FBFC81-1485-4907-B8C2-BA86C3C5FFE0}" type="datetimeFigureOut">
              <a:rPr lang="en-US" smtClean="0"/>
              <a:t>4/18/2024</a:t>
            </a:fld>
            <a:endParaRPr lang="en-US"/>
          </a:p>
        </p:txBody>
      </p:sp>
      <p:sp>
        <p:nvSpPr>
          <p:cNvPr id="6" name="Footer Placeholder 5">
            <a:extLst>
              <a:ext uri="{FF2B5EF4-FFF2-40B4-BE49-F238E27FC236}">
                <a16:creationId xmlns:a16="http://schemas.microsoft.com/office/drawing/2014/main" id="{28C67A3D-236E-9C54-6C6D-9804DA0E7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BC408-DBFF-05BA-E459-BB122DFC5F51}"/>
              </a:ext>
            </a:extLst>
          </p:cNvPr>
          <p:cNvSpPr>
            <a:spLocks noGrp="1"/>
          </p:cNvSpPr>
          <p:nvPr>
            <p:ph type="sldNum" sz="quarter" idx="12"/>
          </p:nvPr>
        </p:nvSpPr>
        <p:spPr/>
        <p:txBody>
          <a:bodyPr/>
          <a:lstStyle/>
          <a:p>
            <a:fld id="{92AAAD9A-157D-48FF-B182-EA4E01FFB674}" type="slidenum">
              <a:rPr lang="en-US" smtClean="0"/>
              <a:t>‹#›</a:t>
            </a:fld>
            <a:endParaRPr lang="en-US"/>
          </a:p>
        </p:txBody>
      </p:sp>
    </p:spTree>
    <p:extLst>
      <p:ext uri="{BB962C8B-B14F-4D97-AF65-F5344CB8AC3E}">
        <p14:creationId xmlns:p14="http://schemas.microsoft.com/office/powerpoint/2010/main" val="356839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DCBC8-4476-8B9A-AC84-C4E4E6EE6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57BC98-D4F7-FAA2-6591-84C7A9413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1613B-2751-9501-B6C5-3B9590270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BFC81-1485-4907-B8C2-BA86C3C5FFE0}" type="datetimeFigureOut">
              <a:rPr lang="en-US" smtClean="0"/>
              <a:t>4/18/2024</a:t>
            </a:fld>
            <a:endParaRPr lang="en-US"/>
          </a:p>
        </p:txBody>
      </p:sp>
      <p:sp>
        <p:nvSpPr>
          <p:cNvPr id="5" name="Footer Placeholder 4">
            <a:extLst>
              <a:ext uri="{FF2B5EF4-FFF2-40B4-BE49-F238E27FC236}">
                <a16:creationId xmlns:a16="http://schemas.microsoft.com/office/drawing/2014/main" id="{3A13EC1C-D1D9-692E-D596-9FAF2B7103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55B611-5CC3-E50A-6B6D-40BFE8F50E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AAD9A-157D-48FF-B182-EA4E01FFB674}" type="slidenum">
              <a:rPr lang="en-US" smtClean="0"/>
              <a:t>‹#›</a:t>
            </a:fld>
            <a:endParaRPr lang="en-US"/>
          </a:p>
        </p:txBody>
      </p:sp>
    </p:spTree>
    <p:extLst>
      <p:ext uri="{BB962C8B-B14F-4D97-AF65-F5344CB8AC3E}">
        <p14:creationId xmlns:p14="http://schemas.microsoft.com/office/powerpoint/2010/main" val="2023548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3CE06BA-306E-D69F-8197-6A354D6C7E66}"/>
              </a:ext>
            </a:extLst>
          </p:cNvPr>
          <p:cNvSpPr>
            <a:spLocks noGrp="1"/>
          </p:cNvSpPr>
          <p:nvPr>
            <p:ph type="ctrTitle"/>
          </p:nvPr>
        </p:nvSpPr>
        <p:spPr>
          <a:xfrm>
            <a:off x="727683" y="1649809"/>
            <a:ext cx="11192152" cy="3905171"/>
          </a:xfrm>
        </p:spPr>
        <p:txBody>
          <a:bodyPr anchor="b">
            <a:normAutofit fontScale="90000"/>
          </a:bodyPr>
          <a:lstStyle/>
          <a:p>
            <a:r>
              <a:rPr lang="en-US" sz="7300" b="1" dirty="0">
                <a:solidFill>
                  <a:srgbClr val="FFFFFF"/>
                </a:solidFill>
              </a:rPr>
              <a:t>Celebrating Thurgood Marshall </a:t>
            </a:r>
            <a:br>
              <a:rPr lang="en-US" b="1" dirty="0">
                <a:solidFill>
                  <a:srgbClr val="FFFFFF"/>
                </a:solidFill>
              </a:rPr>
            </a:br>
            <a:br>
              <a:rPr lang="en-US" dirty="0">
                <a:solidFill>
                  <a:srgbClr val="FFFFFF"/>
                </a:solidFill>
              </a:rPr>
            </a:br>
            <a:r>
              <a:rPr lang="en-US" sz="7300" dirty="0">
                <a:solidFill>
                  <a:srgbClr val="FFFFFF"/>
                </a:solidFill>
              </a:rPr>
              <a:t>2024 </a:t>
            </a:r>
            <a:r>
              <a:rPr lang="en-US" sz="7300" b="1" dirty="0">
                <a:solidFill>
                  <a:srgbClr val="FFFFFF"/>
                </a:solidFill>
              </a:rPr>
              <a:t>Law Day Theme:</a:t>
            </a:r>
            <a:r>
              <a:rPr lang="en-US" sz="7300" dirty="0">
                <a:solidFill>
                  <a:srgbClr val="FFFFFF"/>
                </a:solidFill>
              </a:rPr>
              <a:t>  </a:t>
            </a:r>
            <a:br>
              <a:rPr lang="en-US" sz="7300" dirty="0">
                <a:solidFill>
                  <a:srgbClr val="FFFFFF"/>
                </a:solidFill>
              </a:rPr>
            </a:br>
            <a:r>
              <a:rPr lang="en-US" sz="7300" i="1" dirty="0">
                <a:solidFill>
                  <a:srgbClr val="FFFFFF"/>
                </a:solidFill>
              </a:rPr>
              <a:t>Voices of Democracy</a:t>
            </a:r>
            <a:br>
              <a:rPr lang="en-US" sz="7300" b="1" i="1" dirty="0">
                <a:solidFill>
                  <a:srgbClr val="FFFFFF"/>
                </a:solidFill>
              </a:rPr>
            </a:br>
            <a:br>
              <a:rPr lang="en-US" b="1" dirty="0">
                <a:solidFill>
                  <a:srgbClr val="FFFFFF"/>
                </a:solidFill>
              </a:rPr>
            </a:br>
            <a:endParaRPr lang="en-US" b="1" dirty="0">
              <a:solidFill>
                <a:srgbClr val="FFFFFF"/>
              </a:solidFill>
            </a:endParaRPr>
          </a:p>
        </p:txBody>
      </p:sp>
      <p:sp>
        <p:nvSpPr>
          <p:cNvPr id="3" name="Subtitle 2">
            <a:extLst>
              <a:ext uri="{FF2B5EF4-FFF2-40B4-BE49-F238E27FC236}">
                <a16:creationId xmlns:a16="http://schemas.microsoft.com/office/drawing/2014/main" id="{D05DA225-6A39-FE5D-0C12-DE0CF8EDC986}"/>
              </a:ext>
            </a:extLst>
          </p:cNvPr>
          <p:cNvSpPr>
            <a:spLocks noGrp="1"/>
          </p:cNvSpPr>
          <p:nvPr>
            <p:ph type="subTitle" idx="1"/>
          </p:nvPr>
        </p:nvSpPr>
        <p:spPr>
          <a:xfrm>
            <a:off x="128368" y="4658211"/>
            <a:ext cx="12390783" cy="2199789"/>
          </a:xfrm>
        </p:spPr>
        <p:txBody>
          <a:bodyPr anchor="ctr">
            <a:normAutofit/>
          </a:bodyPr>
          <a:lstStyle/>
          <a:p>
            <a:r>
              <a:rPr lang="en-US" sz="7200" b="1" dirty="0"/>
              <a:t>70</a:t>
            </a:r>
            <a:r>
              <a:rPr lang="en-US" sz="7200" b="1" baseline="30000" dirty="0"/>
              <a:t>th</a:t>
            </a:r>
            <a:r>
              <a:rPr lang="en-US" sz="7200" b="1" dirty="0"/>
              <a:t> Anniversary Year of</a:t>
            </a:r>
          </a:p>
          <a:p>
            <a:r>
              <a:rPr lang="en-US" sz="7200" b="1" dirty="0"/>
              <a:t>Brown v. Board of Education </a:t>
            </a:r>
          </a:p>
        </p:txBody>
      </p:sp>
    </p:spTree>
    <p:extLst>
      <p:ext uri="{BB962C8B-B14F-4D97-AF65-F5344CB8AC3E}">
        <p14:creationId xmlns:p14="http://schemas.microsoft.com/office/powerpoint/2010/main" val="347757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F4CEF-AFA0-AFD6-B9A7-FD1E5A572EA7}"/>
              </a:ext>
            </a:extLst>
          </p:cNvPr>
          <p:cNvSpPr>
            <a:spLocks noGrp="1"/>
          </p:cNvSpPr>
          <p:nvPr>
            <p:ph type="title"/>
          </p:nvPr>
        </p:nvSpPr>
        <p:spPr>
          <a:xfrm>
            <a:off x="377974" y="288256"/>
            <a:ext cx="11156287" cy="2100962"/>
          </a:xfrm>
        </p:spPr>
        <p:txBody>
          <a:bodyPr anchor="b">
            <a:noAutofit/>
          </a:bodyPr>
          <a:lstStyle/>
          <a:p>
            <a:br>
              <a:rPr lang="en-US" sz="6000" b="1" dirty="0">
                <a:latin typeface="+mn-lt"/>
              </a:rPr>
            </a:br>
            <a:r>
              <a:rPr lang="en-US" dirty="0">
                <a:latin typeface="+mn-lt"/>
              </a:rPr>
              <a:t>Worked Through the Courts to Right the Wrongs </a:t>
            </a:r>
            <a:br>
              <a:rPr lang="en-US" dirty="0">
                <a:latin typeface="+mn-lt"/>
              </a:rPr>
            </a:br>
            <a:r>
              <a:rPr lang="en-US" dirty="0">
                <a:latin typeface="+mn-lt"/>
              </a:rPr>
              <a:t>He Experienced in His Life to Help Others </a:t>
            </a:r>
            <a:br>
              <a:rPr lang="en-US" sz="4800" b="1" dirty="0">
                <a:latin typeface="+mn-lt"/>
              </a:rPr>
            </a:br>
            <a:endParaRPr lang="en-US" sz="4800" i="1" dirty="0"/>
          </a:p>
        </p:txBody>
      </p:sp>
      <p:sp>
        <p:nvSpPr>
          <p:cNvPr id="20" name="Rectangle 1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ouple of men standing in front of a building&#10;&#10;Description automatically generated with low confidence">
            <a:extLst>
              <a:ext uri="{FF2B5EF4-FFF2-40B4-BE49-F238E27FC236}">
                <a16:creationId xmlns:a16="http://schemas.microsoft.com/office/drawing/2014/main" id="{727CC24E-78F1-B835-8F0D-666228E2EC74}"/>
              </a:ext>
            </a:extLst>
          </p:cNvPr>
          <p:cNvPicPr>
            <a:picLocks noChangeAspect="1"/>
          </p:cNvPicPr>
          <p:nvPr/>
        </p:nvPicPr>
        <p:blipFill rotWithShape="1">
          <a:blip r:embed="rId3">
            <a:extLst>
              <a:ext uri="{28A0092B-C50C-407E-A947-70E740481C1C}">
                <a14:useLocalDpi xmlns:a14="http://schemas.microsoft.com/office/drawing/2010/main" val="0"/>
              </a:ext>
            </a:extLst>
          </a:blip>
          <a:srcRect t="3954" r="-2" b="4373"/>
          <a:stretch/>
        </p:blipFill>
        <p:spPr>
          <a:xfrm>
            <a:off x="112758" y="2203714"/>
            <a:ext cx="4992006" cy="4654286"/>
          </a:xfrm>
          <a:prstGeom prst="rect">
            <a:avLst/>
          </a:prstGeom>
        </p:spPr>
      </p:pic>
      <p:sp>
        <p:nvSpPr>
          <p:cNvPr id="24" name="Rectangle 23">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98AC2A-7541-9EF5-3EC1-E261CAA4D37C}"/>
              </a:ext>
            </a:extLst>
          </p:cNvPr>
          <p:cNvSpPr txBox="1"/>
          <p:nvPr/>
        </p:nvSpPr>
        <p:spPr>
          <a:xfrm>
            <a:off x="5217522" y="2202378"/>
            <a:ext cx="6565664" cy="5232202"/>
          </a:xfrm>
          <a:prstGeom prst="rect">
            <a:avLst/>
          </a:prstGeom>
          <a:noFill/>
        </p:spPr>
        <p:txBody>
          <a:bodyPr wrap="square">
            <a:spAutoFit/>
          </a:bodyPr>
          <a:lstStyle/>
          <a:p>
            <a:r>
              <a:rPr lang="en-US" sz="4000" b="1" i="1" dirty="0">
                <a:latin typeface="+mn-lt"/>
              </a:rPr>
              <a:t>Murray v. Pearson </a:t>
            </a:r>
          </a:p>
          <a:p>
            <a:r>
              <a:rPr lang="en-US" sz="4000" dirty="0"/>
              <a:t>Marshall Wasn’t Allowed to Attend University of Maryland School of Law</a:t>
            </a:r>
          </a:p>
          <a:p>
            <a:endParaRPr lang="en-US" sz="4000" dirty="0"/>
          </a:p>
          <a:p>
            <a:r>
              <a:rPr lang="en-US" sz="4000" b="1" dirty="0"/>
              <a:t>But He Later Won Admission for Another Black Applicant</a:t>
            </a:r>
          </a:p>
          <a:p>
            <a:endParaRPr lang="en-US" sz="5400" b="1" dirty="0"/>
          </a:p>
        </p:txBody>
      </p:sp>
    </p:spTree>
    <p:extLst>
      <p:ext uri="{BB962C8B-B14F-4D97-AF65-F5344CB8AC3E}">
        <p14:creationId xmlns:p14="http://schemas.microsoft.com/office/powerpoint/2010/main" val="9839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021D-4503-51D1-D718-5A8B514DF07A}"/>
              </a:ext>
            </a:extLst>
          </p:cNvPr>
          <p:cNvSpPr>
            <a:spLocks noGrp="1"/>
          </p:cNvSpPr>
          <p:nvPr>
            <p:ph type="title"/>
          </p:nvPr>
        </p:nvSpPr>
        <p:spPr/>
        <p:txBody>
          <a:bodyPr/>
          <a:lstStyle/>
          <a:p>
            <a:endParaRPr lang="en-US"/>
          </a:p>
        </p:txBody>
      </p:sp>
      <p:pic>
        <p:nvPicPr>
          <p:cNvPr id="6" name="Picture Placeholder 5" descr="A picture containing person, posing, smiling&#10;&#10;Description automatically generated">
            <a:extLst>
              <a:ext uri="{FF2B5EF4-FFF2-40B4-BE49-F238E27FC236}">
                <a16:creationId xmlns:a16="http://schemas.microsoft.com/office/drawing/2014/main" id="{F902E8E6-A5A3-06A1-E49B-9A710E50F01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0390" b="20390"/>
          <a:stretch>
            <a:fillRect/>
          </a:stretch>
        </p:blipFill>
        <p:spPr>
          <a:xfrm>
            <a:off x="0" y="3808396"/>
            <a:ext cx="3360702" cy="3062322"/>
          </a:xfrm>
        </p:spPr>
      </p:pic>
      <p:sp>
        <p:nvSpPr>
          <p:cNvPr id="4" name="Text Placeholder 3">
            <a:extLst>
              <a:ext uri="{FF2B5EF4-FFF2-40B4-BE49-F238E27FC236}">
                <a16:creationId xmlns:a16="http://schemas.microsoft.com/office/drawing/2014/main" id="{93476537-BF59-A19E-CF6D-D9E9CAA62521}"/>
              </a:ext>
            </a:extLst>
          </p:cNvPr>
          <p:cNvSpPr>
            <a:spLocks noGrp="1"/>
          </p:cNvSpPr>
          <p:nvPr>
            <p:ph type="body" sz="half" idx="2"/>
          </p:nvPr>
        </p:nvSpPr>
        <p:spPr>
          <a:xfrm>
            <a:off x="3360702" y="4448942"/>
            <a:ext cx="8831298" cy="1656523"/>
          </a:xfrm>
        </p:spPr>
        <p:txBody>
          <a:bodyPr>
            <a:noAutofit/>
          </a:bodyPr>
          <a:lstStyle/>
          <a:p>
            <a:r>
              <a:rPr lang="en-US" sz="4800" b="1" dirty="0"/>
              <a:t>Worked Through the Courts:</a:t>
            </a:r>
          </a:p>
          <a:p>
            <a:r>
              <a:rPr lang="en-US" sz="4800" b="1" dirty="0"/>
              <a:t>Mendez v. Westminster</a:t>
            </a:r>
          </a:p>
          <a:p>
            <a:r>
              <a:rPr lang="en-US" sz="4800" dirty="0"/>
              <a:t>Set the Stage for </a:t>
            </a:r>
            <a:r>
              <a:rPr lang="en-US" sz="5400" b="1" dirty="0"/>
              <a:t>Brown v. Board </a:t>
            </a:r>
          </a:p>
        </p:txBody>
      </p:sp>
      <p:pic>
        <p:nvPicPr>
          <p:cNvPr id="8" name="Picture 7" descr="A picture containing text, newspaper&#10;&#10;Description automatically generated">
            <a:extLst>
              <a:ext uri="{FF2B5EF4-FFF2-40B4-BE49-F238E27FC236}">
                <a16:creationId xmlns:a16="http://schemas.microsoft.com/office/drawing/2014/main" id="{BE60D7E3-5F77-D611-D2AF-E0B18146B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18"/>
            <a:ext cx="6292707" cy="3795678"/>
          </a:xfrm>
          <a:prstGeom prst="rect">
            <a:avLst/>
          </a:prstGeom>
        </p:spPr>
      </p:pic>
      <p:pic>
        <p:nvPicPr>
          <p:cNvPr id="10" name="Picture 9" descr="A picture containing text, person, outdoor, people&#10;&#10;Description automatically generated">
            <a:extLst>
              <a:ext uri="{FF2B5EF4-FFF2-40B4-BE49-F238E27FC236}">
                <a16:creationId xmlns:a16="http://schemas.microsoft.com/office/drawing/2014/main" id="{F2C7F798-63D7-5370-40D6-CC184D2831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5061" y="213209"/>
            <a:ext cx="5875020" cy="4278781"/>
          </a:xfrm>
          <a:prstGeom prst="rect">
            <a:avLst/>
          </a:prstGeom>
        </p:spPr>
      </p:pic>
    </p:spTree>
    <p:extLst>
      <p:ext uri="{BB962C8B-B14F-4D97-AF65-F5344CB8AC3E}">
        <p14:creationId xmlns:p14="http://schemas.microsoft.com/office/powerpoint/2010/main" val="140565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4506C-28D5-5DC8-CCFD-1D40641CEEEE}"/>
              </a:ext>
            </a:extLst>
          </p:cNvPr>
          <p:cNvSpPr>
            <a:spLocks noGrp="1"/>
          </p:cNvSpPr>
          <p:nvPr>
            <p:ph type="title"/>
          </p:nvPr>
        </p:nvSpPr>
        <p:spPr>
          <a:xfrm>
            <a:off x="367343" y="1244137"/>
            <a:ext cx="3313117" cy="4116533"/>
          </a:xfrm>
        </p:spPr>
        <p:txBody>
          <a:bodyPr vert="horz" lIns="91440" tIns="45720" rIns="91440" bIns="45720" rtlCol="0" anchor="ctr">
            <a:noAutofit/>
          </a:bodyPr>
          <a:lstStyle/>
          <a:p>
            <a:r>
              <a:rPr lang="en-US" sz="6000" b="1" dirty="0">
                <a:latin typeface="+mn-lt"/>
              </a:rPr>
              <a:t>#2 Had </a:t>
            </a:r>
            <a:br>
              <a:rPr lang="en-US" sz="6000" b="1" kern="1200" dirty="0">
                <a:latin typeface="+mn-lt"/>
                <a:ea typeface="+mj-ea"/>
                <a:cs typeface="+mj-cs"/>
              </a:rPr>
            </a:br>
            <a:r>
              <a:rPr lang="en-US" sz="6000" b="1" kern="1200" dirty="0">
                <a:latin typeface="+mn-lt"/>
                <a:ea typeface="+mj-ea"/>
                <a:cs typeface="+mj-cs"/>
              </a:rPr>
              <a:t>a 20-Year</a:t>
            </a:r>
            <a:br>
              <a:rPr lang="en-US" sz="6000" b="1" kern="1200" dirty="0">
                <a:latin typeface="+mn-lt"/>
                <a:ea typeface="+mj-ea"/>
                <a:cs typeface="+mj-cs"/>
              </a:rPr>
            </a:br>
            <a:r>
              <a:rPr lang="en-US" sz="6000" b="1" kern="1200" dirty="0">
                <a:latin typeface="+mn-lt"/>
                <a:ea typeface="+mj-ea"/>
                <a:cs typeface="+mj-cs"/>
              </a:rPr>
              <a:t>Strategy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AC98045-D0D5-2931-EC3B-1712A42DDF1C}"/>
              </a:ext>
            </a:extLst>
          </p:cNvPr>
          <p:cNvSpPr>
            <a:spLocks noGrp="1"/>
          </p:cNvSpPr>
          <p:nvPr>
            <p:ph type="body" sz="half" idx="2"/>
          </p:nvPr>
        </p:nvSpPr>
        <p:spPr>
          <a:xfrm>
            <a:off x="4044755" y="947818"/>
            <a:ext cx="7415422" cy="5333186"/>
          </a:xfrm>
        </p:spPr>
        <p:txBody>
          <a:bodyPr vert="horz" lIns="91440" tIns="45720" rIns="91440" bIns="45720" rtlCol="0" anchor="ctr">
            <a:noAutofit/>
          </a:bodyPr>
          <a:lstStyle/>
          <a:p>
            <a:pPr marL="342900">
              <a:lnSpc>
                <a:spcPct val="100000"/>
              </a:lnSpc>
            </a:pPr>
            <a:r>
              <a:rPr lang="en-US" sz="5400" b="1" dirty="0"/>
              <a:t>Examples</a:t>
            </a:r>
          </a:p>
          <a:p>
            <a:pPr marL="1028700" indent="-685800">
              <a:lnSpc>
                <a:spcPct val="100000"/>
              </a:lnSpc>
              <a:buFont typeface="Arial" panose="020B0604020202020204" pitchFamily="34" charset="0"/>
              <a:buChar char="•"/>
            </a:pPr>
            <a:r>
              <a:rPr lang="en-US" sz="5400" b="1" dirty="0"/>
              <a:t>Law School </a:t>
            </a:r>
          </a:p>
          <a:p>
            <a:pPr marL="1028700" indent="-685800">
              <a:lnSpc>
                <a:spcPct val="100000"/>
              </a:lnSpc>
              <a:buFont typeface="Arial" panose="020B0604020202020204" pitchFamily="34" charset="0"/>
              <a:buChar char="•"/>
            </a:pPr>
            <a:r>
              <a:rPr lang="en-US" sz="5400" b="1" dirty="0"/>
              <a:t>College</a:t>
            </a:r>
          </a:p>
          <a:p>
            <a:pPr marL="1028700" indent="-685800">
              <a:lnSpc>
                <a:spcPct val="100000"/>
              </a:lnSpc>
              <a:buFont typeface="Arial" panose="020B0604020202020204" pitchFamily="34" charset="0"/>
              <a:buChar char="•"/>
            </a:pPr>
            <a:r>
              <a:rPr lang="en-US" sz="5400" b="1" dirty="0"/>
              <a:t>High School</a:t>
            </a:r>
          </a:p>
          <a:p>
            <a:pPr marL="1028700" indent="-685800">
              <a:lnSpc>
                <a:spcPct val="100000"/>
              </a:lnSpc>
              <a:buFont typeface="Arial" panose="020B0604020202020204" pitchFamily="34" charset="0"/>
              <a:buChar char="•"/>
            </a:pPr>
            <a:r>
              <a:rPr lang="en-US" sz="5400" b="1" dirty="0"/>
              <a:t>Elementary/Middle</a:t>
            </a:r>
          </a:p>
          <a:p>
            <a:pPr marL="1028700" indent="-685800">
              <a:lnSpc>
                <a:spcPct val="100000"/>
              </a:lnSpc>
              <a:buFont typeface="Arial" panose="020B0604020202020204" pitchFamily="34" charset="0"/>
              <a:buChar char="•"/>
            </a:pPr>
            <a:r>
              <a:rPr lang="en-US" sz="5400" b="1" dirty="0"/>
              <a:t>Teachers’ Pay Equity </a:t>
            </a:r>
          </a:p>
          <a:p>
            <a:pPr marL="1200150" indent="-857250">
              <a:lnSpc>
                <a:spcPct val="150000"/>
              </a:lnSpc>
              <a:buFont typeface="Wingdings" panose="05000000000000000000" pitchFamily="2" charset="2"/>
              <a:buChar char="v"/>
            </a:pPr>
            <a:endParaRPr lang="en-US" sz="4000" b="1" dirty="0"/>
          </a:p>
        </p:txBody>
      </p:sp>
    </p:spTree>
    <p:extLst>
      <p:ext uri="{BB962C8B-B14F-4D97-AF65-F5344CB8AC3E}">
        <p14:creationId xmlns:p14="http://schemas.microsoft.com/office/powerpoint/2010/main" val="349060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BBEA-DE38-DE79-9683-CC1091CAA4E7}"/>
              </a:ext>
            </a:extLst>
          </p:cNvPr>
          <p:cNvSpPr>
            <a:spLocks noGrp="1"/>
          </p:cNvSpPr>
          <p:nvPr>
            <p:ph type="title"/>
          </p:nvPr>
        </p:nvSpPr>
        <p:spPr>
          <a:xfrm>
            <a:off x="839788" y="957470"/>
            <a:ext cx="10954647" cy="2471530"/>
          </a:xfrm>
        </p:spPr>
        <p:txBody>
          <a:bodyPr>
            <a:normAutofit/>
          </a:bodyPr>
          <a:lstStyle/>
          <a:p>
            <a:pPr algn="ctr"/>
            <a:r>
              <a:rPr lang="en-US" sz="7200" b="1" dirty="0">
                <a:latin typeface="+mn-lt"/>
              </a:rPr>
              <a:t>“Injustice anywhere is injustice everywhere.”</a:t>
            </a:r>
          </a:p>
        </p:txBody>
      </p:sp>
      <p:sp>
        <p:nvSpPr>
          <p:cNvPr id="4" name="Text Placeholder 3">
            <a:extLst>
              <a:ext uri="{FF2B5EF4-FFF2-40B4-BE49-F238E27FC236}">
                <a16:creationId xmlns:a16="http://schemas.microsoft.com/office/drawing/2014/main" id="{17A050F7-ABA3-518E-D908-116D43DEAE2B}"/>
              </a:ext>
            </a:extLst>
          </p:cNvPr>
          <p:cNvSpPr>
            <a:spLocks noGrp="1"/>
          </p:cNvSpPr>
          <p:nvPr>
            <p:ph type="body" sz="half" idx="2"/>
          </p:nvPr>
        </p:nvSpPr>
        <p:spPr>
          <a:xfrm>
            <a:off x="4558748" y="4800600"/>
            <a:ext cx="7235687" cy="1068387"/>
          </a:xfrm>
        </p:spPr>
        <p:txBody>
          <a:bodyPr>
            <a:noAutofit/>
          </a:bodyPr>
          <a:lstStyle/>
          <a:p>
            <a:r>
              <a:rPr lang="en-US" sz="6600" dirty="0"/>
              <a:t>Thurgood Marshall </a:t>
            </a:r>
          </a:p>
        </p:txBody>
      </p:sp>
    </p:spTree>
    <p:extLst>
      <p:ext uri="{BB962C8B-B14F-4D97-AF65-F5344CB8AC3E}">
        <p14:creationId xmlns:p14="http://schemas.microsoft.com/office/powerpoint/2010/main" val="4250442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C621-6FE9-3002-F063-FCFAB5E335DD}"/>
              </a:ext>
            </a:extLst>
          </p:cNvPr>
          <p:cNvSpPr>
            <a:spLocks noGrp="1"/>
          </p:cNvSpPr>
          <p:nvPr>
            <p:ph type="title"/>
          </p:nvPr>
        </p:nvSpPr>
        <p:spPr>
          <a:xfrm>
            <a:off x="337990" y="251900"/>
            <a:ext cx="11502097" cy="1481104"/>
          </a:xfrm>
        </p:spPr>
        <p:txBody>
          <a:bodyPr>
            <a:noAutofit/>
          </a:bodyPr>
          <a:lstStyle/>
          <a:p>
            <a:r>
              <a:rPr lang="en-US" sz="6000" b="1" dirty="0">
                <a:latin typeface="+mn-lt"/>
              </a:rPr>
              <a:t>#3. Partnered with Others </a:t>
            </a:r>
            <a:br>
              <a:rPr lang="en-US" sz="6000" b="1" dirty="0">
                <a:latin typeface="+mn-lt"/>
              </a:rPr>
            </a:br>
            <a:r>
              <a:rPr lang="en-US" sz="4400" dirty="0">
                <a:latin typeface="+mn-lt"/>
              </a:rPr>
              <a:t>Mentored by Charles Hamilton Houston</a:t>
            </a:r>
          </a:p>
        </p:txBody>
      </p:sp>
      <p:sp>
        <p:nvSpPr>
          <p:cNvPr id="4" name="Text Placeholder 3">
            <a:extLst>
              <a:ext uri="{FF2B5EF4-FFF2-40B4-BE49-F238E27FC236}">
                <a16:creationId xmlns:a16="http://schemas.microsoft.com/office/drawing/2014/main" id="{88DC475C-D0F6-448E-8673-61B1AD00F817}"/>
              </a:ext>
            </a:extLst>
          </p:cNvPr>
          <p:cNvSpPr>
            <a:spLocks noGrp="1"/>
          </p:cNvSpPr>
          <p:nvPr>
            <p:ph type="body" sz="half" idx="2"/>
          </p:nvPr>
        </p:nvSpPr>
        <p:spPr>
          <a:xfrm>
            <a:off x="5337810" y="2219265"/>
            <a:ext cx="6516199" cy="4823420"/>
          </a:xfrm>
        </p:spPr>
        <p:txBody>
          <a:bodyPr>
            <a:noAutofit/>
          </a:bodyPr>
          <a:lstStyle/>
          <a:p>
            <a:pPr>
              <a:lnSpc>
                <a:spcPct val="100000"/>
              </a:lnSpc>
            </a:pPr>
            <a:r>
              <a:rPr lang="en-US" sz="4800" b="1" dirty="0"/>
              <a:t>Howard University Law</a:t>
            </a:r>
            <a:r>
              <a:rPr lang="en-US" sz="4800" b="1" dirty="0">
                <a:latin typeface="+mj-lt"/>
              </a:rPr>
              <a:t> Dean and Professor</a:t>
            </a:r>
          </a:p>
          <a:p>
            <a:pPr>
              <a:lnSpc>
                <a:spcPct val="100000"/>
              </a:lnSpc>
            </a:pPr>
            <a:r>
              <a:rPr lang="en-US" sz="4800" b="1" dirty="0">
                <a:latin typeface="+mj-lt"/>
              </a:rPr>
              <a:t>Civil  Rights Strategist</a:t>
            </a:r>
          </a:p>
          <a:p>
            <a:pPr>
              <a:lnSpc>
                <a:spcPct val="100000"/>
              </a:lnSpc>
            </a:pPr>
            <a:r>
              <a:rPr lang="en-US" sz="4800" b="1" dirty="0">
                <a:latin typeface="+mj-lt"/>
              </a:rPr>
              <a:t>NAACP Co-Counsel</a:t>
            </a:r>
            <a:endParaRPr lang="en-US" sz="4800" dirty="0">
              <a:latin typeface="+mj-lt"/>
            </a:endParaRPr>
          </a:p>
          <a:p>
            <a:endParaRPr lang="en-US" sz="4000" dirty="0">
              <a:latin typeface="+mj-lt"/>
            </a:endParaRPr>
          </a:p>
        </p:txBody>
      </p:sp>
      <p:pic>
        <p:nvPicPr>
          <p:cNvPr id="10" name="Picture Placeholder 9" descr="Text&#10;&#10;Description automatically generated">
            <a:extLst>
              <a:ext uri="{FF2B5EF4-FFF2-40B4-BE49-F238E27FC236}">
                <a16:creationId xmlns:a16="http://schemas.microsoft.com/office/drawing/2014/main" id="{EF10B3A7-3169-913A-88D6-BE491388F2E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034" b="1034"/>
          <a:stretch>
            <a:fillRect/>
          </a:stretch>
        </p:blipFill>
        <p:spPr>
          <a:xfrm>
            <a:off x="337990" y="1887795"/>
            <a:ext cx="4915051" cy="5000214"/>
          </a:xfrm>
        </p:spPr>
      </p:pic>
    </p:spTree>
    <p:extLst>
      <p:ext uri="{BB962C8B-B14F-4D97-AF65-F5344CB8AC3E}">
        <p14:creationId xmlns:p14="http://schemas.microsoft.com/office/powerpoint/2010/main" val="420096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group of people walking&#10;&#10;Description automatically generated with low confidence">
            <a:extLst>
              <a:ext uri="{FF2B5EF4-FFF2-40B4-BE49-F238E27FC236}">
                <a16:creationId xmlns:a16="http://schemas.microsoft.com/office/drawing/2014/main" id="{999C6B06-9703-B381-EE0A-B1FFC088BBB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284" t="9091" r="5807"/>
          <a:stretch/>
        </p:blipFill>
        <p:spPr>
          <a:xfrm>
            <a:off x="20" y="10"/>
            <a:ext cx="12191981" cy="6857990"/>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DC2190-C9B7-029A-795B-5A6CCCC5788A}"/>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000" b="1" dirty="0">
                <a:latin typeface="+mn-lt"/>
              </a:rPr>
              <a:t>#4. Involved Communities</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9551323F-B2FD-2073-86BA-5A1578857743}"/>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783386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A8C3-324B-048A-6DD8-0C9D7B26D664}"/>
              </a:ext>
            </a:extLst>
          </p:cNvPr>
          <p:cNvSpPr>
            <a:spLocks noGrp="1"/>
          </p:cNvSpPr>
          <p:nvPr>
            <p:ph type="title"/>
          </p:nvPr>
        </p:nvSpPr>
        <p:spPr>
          <a:xfrm>
            <a:off x="230297" y="87400"/>
            <a:ext cx="11731405" cy="1070840"/>
          </a:xfrm>
        </p:spPr>
        <p:txBody>
          <a:bodyPr>
            <a:normAutofit/>
          </a:bodyPr>
          <a:lstStyle/>
          <a:p>
            <a:r>
              <a:rPr lang="en-US" sz="6000" b="1" dirty="0">
                <a:latin typeface="+mn-lt"/>
              </a:rPr>
              <a:t>   #5. Respected Other Approaches</a:t>
            </a:r>
          </a:p>
        </p:txBody>
      </p:sp>
      <p:pic>
        <p:nvPicPr>
          <p:cNvPr id="6" name="Picture Placeholder 5" descr="&#10;&#10;Description automatically generated with low confidence">
            <a:extLst>
              <a:ext uri="{FF2B5EF4-FFF2-40B4-BE49-F238E27FC236}">
                <a16:creationId xmlns:a16="http://schemas.microsoft.com/office/drawing/2014/main" id="{C36A5C28-BD3A-11B3-6EFB-5C878E49C64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075" r="5075"/>
          <a:stretch>
            <a:fillRect/>
          </a:stretch>
        </p:blipFill>
        <p:spPr>
          <a:xfrm>
            <a:off x="856669" y="1070840"/>
            <a:ext cx="6051448" cy="5460112"/>
          </a:xfrm>
        </p:spPr>
      </p:pic>
      <p:sp>
        <p:nvSpPr>
          <p:cNvPr id="4" name="Text Placeholder 3">
            <a:extLst>
              <a:ext uri="{FF2B5EF4-FFF2-40B4-BE49-F238E27FC236}">
                <a16:creationId xmlns:a16="http://schemas.microsoft.com/office/drawing/2014/main" id="{4017566A-02F0-D85B-950F-2916DBA00E6C}"/>
              </a:ext>
            </a:extLst>
          </p:cNvPr>
          <p:cNvSpPr>
            <a:spLocks noGrp="1"/>
          </p:cNvSpPr>
          <p:nvPr>
            <p:ph type="body" sz="half" idx="2"/>
          </p:nvPr>
        </p:nvSpPr>
        <p:spPr>
          <a:xfrm>
            <a:off x="6908117" y="1669392"/>
            <a:ext cx="4846320" cy="4831080"/>
          </a:xfrm>
        </p:spPr>
        <p:txBody>
          <a:bodyPr>
            <a:noAutofit/>
          </a:bodyPr>
          <a:lstStyle/>
          <a:p>
            <a:r>
              <a:rPr lang="en-US" sz="5400" b="1" dirty="0"/>
              <a:t>Example:  </a:t>
            </a:r>
          </a:p>
          <a:p>
            <a:r>
              <a:rPr lang="en-US" sz="5400" dirty="0"/>
              <a:t>Representative John Lewis</a:t>
            </a:r>
          </a:p>
        </p:txBody>
      </p:sp>
    </p:spTree>
    <p:extLst>
      <p:ext uri="{BB962C8B-B14F-4D97-AF65-F5344CB8AC3E}">
        <p14:creationId xmlns:p14="http://schemas.microsoft.com/office/powerpoint/2010/main" val="350105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D7DC-C31A-6833-6717-FA1783EA7B1F}"/>
              </a:ext>
            </a:extLst>
          </p:cNvPr>
          <p:cNvSpPr>
            <a:spLocks noGrp="1"/>
          </p:cNvSpPr>
          <p:nvPr>
            <p:ph type="title"/>
          </p:nvPr>
        </p:nvSpPr>
        <p:spPr>
          <a:xfrm>
            <a:off x="839788" y="246839"/>
            <a:ext cx="10565858" cy="1049810"/>
          </a:xfrm>
        </p:spPr>
        <p:txBody>
          <a:bodyPr>
            <a:normAutofit/>
          </a:bodyPr>
          <a:lstStyle/>
          <a:p>
            <a:r>
              <a:rPr lang="en-US" sz="6000" dirty="0"/>
              <a:t>Thurgood Marshall: </a:t>
            </a:r>
          </a:p>
        </p:txBody>
      </p:sp>
      <p:sp>
        <p:nvSpPr>
          <p:cNvPr id="4" name="Text Placeholder 3">
            <a:extLst>
              <a:ext uri="{FF2B5EF4-FFF2-40B4-BE49-F238E27FC236}">
                <a16:creationId xmlns:a16="http://schemas.microsoft.com/office/drawing/2014/main" id="{81D1FFBC-3542-8152-01D0-CE93B8D82576}"/>
              </a:ext>
            </a:extLst>
          </p:cNvPr>
          <p:cNvSpPr>
            <a:spLocks noGrp="1"/>
          </p:cNvSpPr>
          <p:nvPr>
            <p:ph type="body" sz="half" idx="2"/>
          </p:nvPr>
        </p:nvSpPr>
        <p:spPr>
          <a:xfrm>
            <a:off x="839788" y="1251464"/>
            <a:ext cx="10963071" cy="4355071"/>
          </a:xfrm>
        </p:spPr>
        <p:txBody>
          <a:bodyPr>
            <a:noAutofit/>
          </a:bodyPr>
          <a:lstStyle/>
          <a:p>
            <a:r>
              <a:rPr lang="en-US" sz="7200" b="1" dirty="0"/>
              <a:t>“A man can make what he wants of himself. If he truly believes that he must be ready for hard work and many heartbreaks.” </a:t>
            </a:r>
          </a:p>
        </p:txBody>
      </p:sp>
    </p:spTree>
    <p:extLst>
      <p:ext uri="{BB962C8B-B14F-4D97-AF65-F5344CB8AC3E}">
        <p14:creationId xmlns:p14="http://schemas.microsoft.com/office/powerpoint/2010/main" val="331616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F3AB2-E6FD-71F1-4D81-0CEB38C73798}"/>
              </a:ext>
            </a:extLst>
          </p:cNvPr>
          <p:cNvSpPr>
            <a:spLocks noGrp="1"/>
          </p:cNvSpPr>
          <p:nvPr>
            <p:ph type="title"/>
          </p:nvPr>
        </p:nvSpPr>
        <p:spPr>
          <a:xfrm>
            <a:off x="6105549" y="111329"/>
            <a:ext cx="5334930" cy="2414702"/>
          </a:xfrm>
        </p:spPr>
        <p:txBody>
          <a:bodyPr vert="horz" lIns="91440" tIns="45720" rIns="91440" bIns="45720" rtlCol="0" anchor="b">
            <a:normAutofit/>
          </a:bodyPr>
          <a:lstStyle/>
          <a:p>
            <a:pPr algn="ctr"/>
            <a:r>
              <a:rPr lang="en-US" sz="7200" b="1" dirty="0">
                <a:latin typeface="+mn-lt"/>
              </a:rPr>
              <a:t>Thurgood Marshall</a:t>
            </a:r>
          </a:p>
        </p:txBody>
      </p:sp>
      <p:sp>
        <p:nvSpPr>
          <p:cNvPr id="4" name="Text Placeholder 3">
            <a:extLst>
              <a:ext uri="{FF2B5EF4-FFF2-40B4-BE49-F238E27FC236}">
                <a16:creationId xmlns:a16="http://schemas.microsoft.com/office/drawing/2014/main" id="{C7A563E3-A402-551E-9AB4-9EF69C97E693}"/>
              </a:ext>
            </a:extLst>
          </p:cNvPr>
          <p:cNvSpPr>
            <a:spLocks noGrp="1"/>
          </p:cNvSpPr>
          <p:nvPr>
            <p:ph type="body" sz="half" idx="2"/>
          </p:nvPr>
        </p:nvSpPr>
        <p:spPr>
          <a:xfrm>
            <a:off x="6086453" y="2581992"/>
            <a:ext cx="6031391" cy="2189214"/>
          </a:xfrm>
        </p:spPr>
        <p:txBody>
          <a:bodyPr vert="horz" lIns="91440" tIns="45720" rIns="91440" bIns="45720" rtlCol="0">
            <a:noAutofit/>
          </a:bodyPr>
          <a:lstStyle/>
          <a:p>
            <a:pPr algn="ctr"/>
            <a:r>
              <a:rPr lang="en-US" sz="6000" dirty="0"/>
              <a:t>What is His Legacy in </a:t>
            </a:r>
            <a:r>
              <a:rPr lang="en-US" sz="6000" b="1" dirty="0"/>
              <a:t>Your</a:t>
            </a:r>
            <a:r>
              <a:rPr lang="en-US" sz="6000" dirty="0"/>
              <a:t>  Life?</a:t>
            </a:r>
          </a:p>
          <a:p>
            <a:pPr algn="ctr"/>
            <a:r>
              <a:rPr lang="en-US" sz="6000" dirty="0"/>
              <a:t>What Strategies Can You Apply?  </a:t>
            </a: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1" name="Picture Placeholder 10" descr="A person wearing glasses&#10;&#10;Description automatically generated with medium confidence">
            <a:extLst>
              <a:ext uri="{FF2B5EF4-FFF2-40B4-BE49-F238E27FC236}">
                <a16:creationId xmlns:a16="http://schemas.microsoft.com/office/drawing/2014/main" id="{03B192AF-075A-697D-529A-D5DAFEA9E73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10126"/>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Picture Placeholder 7">
            <a:extLst>
              <a:ext uri="{FF2B5EF4-FFF2-40B4-BE49-F238E27FC236}">
                <a16:creationId xmlns:a16="http://schemas.microsoft.com/office/drawing/2014/main" id="{9D587596-8CA1-38E0-3DC7-B4AFB7A26D5B}"/>
              </a:ext>
            </a:extLst>
          </p:cNvPr>
          <p:cNvSpPr txBox="1">
            <a:spLocks/>
          </p:cNvSpPr>
          <p:nvPr/>
        </p:nvSpPr>
        <p:spPr>
          <a:xfrm>
            <a:off x="5180012" y="992187"/>
            <a:ext cx="6172200" cy="4873625"/>
          </a:xfrm>
          <a:prstGeom prst="rect">
            <a:avLst/>
          </a:prstGeom>
        </p:spPr>
        <p:txBody>
          <a:bodyPr/>
          <a:lstStyle/>
          <a:p>
            <a:endParaRPr lang="en-US"/>
          </a:p>
        </p:txBody>
      </p:sp>
    </p:spTree>
    <p:extLst>
      <p:ext uri="{BB962C8B-B14F-4D97-AF65-F5344CB8AC3E}">
        <p14:creationId xmlns:p14="http://schemas.microsoft.com/office/powerpoint/2010/main" val="370518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D412D9-306A-3982-0D89-AAFCCD872CDA}"/>
              </a:ext>
            </a:extLst>
          </p:cNvPr>
          <p:cNvSpPr>
            <a:spLocks noGrp="1"/>
          </p:cNvSpPr>
          <p:nvPr>
            <p:ph type="body" sz="half" idx="2"/>
          </p:nvPr>
        </p:nvSpPr>
        <p:spPr>
          <a:xfrm>
            <a:off x="330740" y="525293"/>
            <a:ext cx="11107350" cy="6084650"/>
          </a:xfrm>
        </p:spPr>
        <p:txBody>
          <a:bodyPr/>
          <a:lstStyle/>
          <a:p>
            <a:endParaRPr lang="en-US" dirty="0"/>
          </a:p>
        </p:txBody>
      </p:sp>
      <p:sp>
        <p:nvSpPr>
          <p:cNvPr id="6" name="TextBox 5">
            <a:extLst>
              <a:ext uri="{FF2B5EF4-FFF2-40B4-BE49-F238E27FC236}">
                <a16:creationId xmlns:a16="http://schemas.microsoft.com/office/drawing/2014/main" id="{AC914824-199E-04B3-828C-A4F60A1A3C24}"/>
              </a:ext>
            </a:extLst>
          </p:cNvPr>
          <p:cNvSpPr txBox="1"/>
          <p:nvPr/>
        </p:nvSpPr>
        <p:spPr>
          <a:xfrm>
            <a:off x="753910" y="977632"/>
            <a:ext cx="10257801" cy="5632311"/>
          </a:xfrm>
          <a:prstGeom prst="rect">
            <a:avLst/>
          </a:prstGeom>
          <a:noFill/>
        </p:spPr>
        <p:txBody>
          <a:bodyPr wrap="square">
            <a:spAutoFit/>
          </a:bodyPr>
          <a:lstStyle/>
          <a:p>
            <a:r>
              <a:rPr lang="en-US" sz="6000" b="1" dirty="0"/>
              <a:t>“Where you see wrong or inequality or injustice, speak out, because this is your country.  This is your democracy.  Make it.  Protect it. Pass it on.” </a:t>
            </a:r>
          </a:p>
        </p:txBody>
      </p:sp>
    </p:spTree>
    <p:extLst>
      <p:ext uri="{BB962C8B-B14F-4D97-AF65-F5344CB8AC3E}">
        <p14:creationId xmlns:p14="http://schemas.microsoft.com/office/powerpoint/2010/main" val="245742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61F753-D5D8-CCBE-6765-533F8E19E483}"/>
              </a:ext>
            </a:extLst>
          </p:cNvPr>
          <p:cNvSpPr>
            <a:spLocks noGrp="1"/>
          </p:cNvSpPr>
          <p:nvPr>
            <p:ph type="title"/>
          </p:nvPr>
        </p:nvSpPr>
        <p:spPr>
          <a:xfrm>
            <a:off x="640080" y="325369"/>
            <a:ext cx="4368602" cy="1956841"/>
          </a:xfrm>
        </p:spPr>
        <p:txBody>
          <a:bodyPr vert="horz" lIns="91440" tIns="45720" rIns="91440" bIns="45720" rtlCol="0" anchor="b">
            <a:noAutofit/>
          </a:bodyPr>
          <a:lstStyle/>
          <a:p>
            <a:r>
              <a:rPr lang="en-US" sz="7200" b="1" dirty="0">
                <a:latin typeface="+mn-lt"/>
              </a:rPr>
              <a:t>Thurgood Marshall</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95259FC1-AD03-A638-0E46-49BCBDB2812A}"/>
              </a:ext>
            </a:extLst>
          </p:cNvPr>
          <p:cNvSpPr>
            <a:spLocks noGrp="1"/>
          </p:cNvSpPr>
          <p:nvPr>
            <p:ph type="body" sz="half" idx="2"/>
          </p:nvPr>
        </p:nvSpPr>
        <p:spPr>
          <a:xfrm>
            <a:off x="640080" y="2713797"/>
            <a:ext cx="4368602" cy="3871715"/>
          </a:xfrm>
        </p:spPr>
        <p:txBody>
          <a:bodyPr vert="horz" lIns="91440" tIns="45720" rIns="91440" bIns="45720" rtlCol="0">
            <a:noAutofit/>
          </a:bodyPr>
          <a:lstStyle/>
          <a:p>
            <a:r>
              <a:rPr lang="en-US" sz="5400" b="1" dirty="0"/>
              <a:t>Strategist </a:t>
            </a:r>
          </a:p>
          <a:p>
            <a:r>
              <a:rPr lang="en-US" sz="5400" b="1" dirty="0"/>
              <a:t>for Student</a:t>
            </a:r>
          </a:p>
          <a:p>
            <a:r>
              <a:rPr lang="en-US" sz="5400" b="1"/>
              <a:t>Opportunities:</a:t>
            </a:r>
            <a:endParaRPr lang="en-US" sz="5400" b="1" dirty="0"/>
          </a:p>
          <a:p>
            <a:r>
              <a:rPr lang="en-US" sz="5400" dirty="0"/>
              <a:t>His Legacy in Your Life </a:t>
            </a:r>
          </a:p>
        </p:txBody>
      </p:sp>
      <p:pic>
        <p:nvPicPr>
          <p:cNvPr id="7" name="Picture Placeholder 6" descr="A picture containing text&#10;&#10;Description automatically generated">
            <a:extLst>
              <a:ext uri="{FF2B5EF4-FFF2-40B4-BE49-F238E27FC236}">
                <a16:creationId xmlns:a16="http://schemas.microsoft.com/office/drawing/2014/main" id="{2C5D2EEE-FCE5-7497-90C4-82477F522E3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276" r="1727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Picture Placeholder 2">
            <a:extLst>
              <a:ext uri="{FF2B5EF4-FFF2-40B4-BE49-F238E27FC236}">
                <a16:creationId xmlns:a16="http://schemas.microsoft.com/office/drawing/2014/main" id="{13238DA4-04DC-DE71-799D-CF44539E7090}"/>
              </a:ext>
            </a:extLst>
          </p:cNvPr>
          <p:cNvSpPr txBox="1">
            <a:spLocks/>
          </p:cNvSpPr>
          <p:nvPr/>
        </p:nvSpPr>
        <p:spPr>
          <a:xfrm>
            <a:off x="5180012" y="272487"/>
            <a:ext cx="6172200" cy="6313026"/>
          </a:xfrm>
          <a:prstGeom prst="rect">
            <a:avLst/>
          </a:prstGeom>
        </p:spPr>
        <p:txBody>
          <a:bodyPr/>
          <a:lstStyle/>
          <a:p>
            <a:endParaRPr lang="en-US"/>
          </a:p>
        </p:txBody>
      </p:sp>
    </p:spTree>
    <p:extLst>
      <p:ext uri="{BB962C8B-B14F-4D97-AF65-F5344CB8AC3E}">
        <p14:creationId xmlns:p14="http://schemas.microsoft.com/office/powerpoint/2010/main" val="397974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1ED7-65F9-5AE3-A059-352D9D6F7782}"/>
              </a:ext>
            </a:extLst>
          </p:cNvPr>
          <p:cNvSpPr>
            <a:spLocks noGrp="1"/>
          </p:cNvSpPr>
          <p:nvPr>
            <p:ph type="title"/>
          </p:nvPr>
        </p:nvSpPr>
        <p:spPr>
          <a:xfrm>
            <a:off x="5782849" y="5334794"/>
            <a:ext cx="6038090" cy="948235"/>
          </a:xfrm>
        </p:spPr>
        <p:txBody>
          <a:bodyPr>
            <a:normAutofit/>
          </a:bodyPr>
          <a:lstStyle/>
          <a:p>
            <a:r>
              <a:rPr lang="en-US" sz="6000" b="1" dirty="0"/>
              <a:t>Thurgood Marshall </a:t>
            </a:r>
          </a:p>
        </p:txBody>
      </p:sp>
      <p:sp>
        <p:nvSpPr>
          <p:cNvPr id="4" name="Text Placeholder 3">
            <a:extLst>
              <a:ext uri="{FF2B5EF4-FFF2-40B4-BE49-F238E27FC236}">
                <a16:creationId xmlns:a16="http://schemas.microsoft.com/office/drawing/2014/main" id="{6F3B0E25-4C75-AB17-9C73-008B69D78784}"/>
              </a:ext>
            </a:extLst>
          </p:cNvPr>
          <p:cNvSpPr>
            <a:spLocks noGrp="1"/>
          </p:cNvSpPr>
          <p:nvPr>
            <p:ph type="body" sz="half" idx="2"/>
          </p:nvPr>
        </p:nvSpPr>
        <p:spPr>
          <a:xfrm>
            <a:off x="839788" y="658943"/>
            <a:ext cx="10512424" cy="5149968"/>
          </a:xfrm>
        </p:spPr>
        <p:txBody>
          <a:bodyPr>
            <a:noAutofit/>
          </a:bodyPr>
          <a:lstStyle/>
          <a:p>
            <a:r>
              <a:rPr lang="en-US" sz="7200" b="1" dirty="0"/>
              <a:t>“In recognizing the humanity of our fellow beings, we pay ourselves the highest tribute.” </a:t>
            </a:r>
          </a:p>
        </p:txBody>
      </p:sp>
    </p:spTree>
    <p:extLst>
      <p:ext uri="{BB962C8B-B14F-4D97-AF65-F5344CB8AC3E}">
        <p14:creationId xmlns:p14="http://schemas.microsoft.com/office/powerpoint/2010/main" val="142467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497A-577B-DF6A-EED3-60F9DE7A4A5E}"/>
              </a:ext>
            </a:extLst>
          </p:cNvPr>
          <p:cNvSpPr>
            <a:spLocks noGrp="1"/>
          </p:cNvSpPr>
          <p:nvPr>
            <p:ph type="title"/>
          </p:nvPr>
        </p:nvSpPr>
        <p:spPr>
          <a:xfrm>
            <a:off x="8578248" y="1907772"/>
            <a:ext cx="3359972" cy="1616203"/>
          </a:xfrm>
        </p:spPr>
        <p:txBody>
          <a:bodyPr vert="horz" lIns="91440" tIns="45720" rIns="91440" bIns="45720" rtlCol="0" anchor="b">
            <a:noAutofit/>
          </a:bodyPr>
          <a:lstStyle/>
          <a:p>
            <a:r>
              <a:rPr lang="en-US" sz="4800" kern="1200" dirty="0">
                <a:solidFill>
                  <a:schemeClr val="tx1"/>
                </a:solidFill>
                <a:latin typeface="+mn-lt"/>
                <a:ea typeface="+mj-ea"/>
                <a:cs typeface="+mj-cs"/>
              </a:rPr>
              <a:t>Even in High School, </a:t>
            </a:r>
            <a:br>
              <a:rPr lang="en-US" sz="4800" kern="1200" dirty="0">
                <a:solidFill>
                  <a:schemeClr val="tx1"/>
                </a:solidFill>
                <a:latin typeface="+mn-lt"/>
                <a:ea typeface="+mj-ea"/>
                <a:cs typeface="+mj-cs"/>
              </a:rPr>
            </a:br>
            <a:r>
              <a:rPr lang="en-US" sz="4800" kern="1200" dirty="0">
                <a:solidFill>
                  <a:schemeClr val="tx1"/>
                </a:solidFill>
                <a:latin typeface="+mn-lt"/>
                <a:ea typeface="+mj-ea"/>
                <a:cs typeface="+mj-cs"/>
              </a:rPr>
              <a:t>He Turned</a:t>
            </a:r>
            <a:br>
              <a:rPr lang="en-US" sz="4800" kern="1200" dirty="0">
                <a:solidFill>
                  <a:schemeClr val="tx1"/>
                </a:solidFill>
                <a:latin typeface="+mn-lt"/>
                <a:ea typeface="+mj-ea"/>
                <a:cs typeface="+mj-cs"/>
              </a:rPr>
            </a:br>
            <a:r>
              <a:rPr lang="en-US" sz="4800" kern="1200" dirty="0">
                <a:solidFill>
                  <a:schemeClr val="tx1"/>
                </a:solidFill>
                <a:latin typeface="+mn-lt"/>
                <a:ea typeface="+mj-ea"/>
                <a:cs typeface="+mj-cs"/>
              </a:rPr>
              <a:t>Restrictions </a:t>
            </a:r>
            <a:endParaRPr lang="en-US" sz="4800" b="1" kern="1200" dirty="0">
              <a:solidFill>
                <a:schemeClr val="tx1"/>
              </a:solidFill>
              <a:latin typeface="+mn-lt"/>
              <a:ea typeface="+mj-ea"/>
              <a:cs typeface="+mj-cs"/>
            </a:endParaRPr>
          </a:p>
        </p:txBody>
      </p:sp>
      <p:pic>
        <p:nvPicPr>
          <p:cNvPr id="13" name="Picture Placeholder 12" descr="A black and white photo of a building with windows&#10;&#10;Description automatically generated with low confidence">
            <a:extLst>
              <a:ext uri="{FF2B5EF4-FFF2-40B4-BE49-F238E27FC236}">
                <a16:creationId xmlns:a16="http://schemas.microsoft.com/office/drawing/2014/main" id="{92E68406-AD79-8B56-A8CE-14FAF9C75AA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4583" r="24583" b="2"/>
          <a:stretch/>
        </p:blipFill>
        <p:spPr>
          <a:xfrm>
            <a:off x="123362" y="-2"/>
            <a:ext cx="8331524" cy="5326382"/>
          </a:xfrm>
          <a:prstGeom prst="rect">
            <a:avLst/>
          </a:prstGeom>
        </p:spPr>
      </p:pic>
      <p:pic>
        <p:nvPicPr>
          <p:cNvPr id="15" name="Picture 14" descr="Text&#10;&#10;Description automatically generated">
            <a:extLst>
              <a:ext uri="{FF2B5EF4-FFF2-40B4-BE49-F238E27FC236}">
                <a16:creationId xmlns:a16="http://schemas.microsoft.com/office/drawing/2014/main" id="{61CC023E-6138-69FF-F904-8DE45119E746}"/>
              </a:ext>
            </a:extLst>
          </p:cNvPr>
          <p:cNvPicPr>
            <a:picLocks noChangeAspect="1"/>
          </p:cNvPicPr>
          <p:nvPr/>
        </p:nvPicPr>
        <p:blipFill rotWithShape="1">
          <a:blip r:embed="rId4">
            <a:extLst>
              <a:ext uri="{28A0092B-C50C-407E-A947-70E740481C1C}">
                <a14:useLocalDpi xmlns:a14="http://schemas.microsoft.com/office/drawing/2010/main" val="0"/>
              </a:ext>
            </a:extLst>
          </a:blip>
          <a:srcRect l="34412" r="32235" b="-2"/>
          <a:stretch/>
        </p:blipFill>
        <p:spPr>
          <a:xfrm>
            <a:off x="143855" y="5246370"/>
            <a:ext cx="8331524" cy="1611630"/>
          </a:xfrm>
          <a:prstGeom prst="rect">
            <a:avLst/>
          </a:prstGeom>
        </p:spPr>
      </p:pic>
      <p:grpSp>
        <p:nvGrpSpPr>
          <p:cNvPr id="32" name="Group 31">
            <a:extLst>
              <a:ext uri="{FF2B5EF4-FFF2-40B4-BE49-F238E27FC236}">
                <a16:creationId xmlns:a16="http://schemas.microsoft.com/office/drawing/2014/main" id="{60919A3C-0719-81EF-AF29-3EEDD59069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33" name="Rectangle 32">
              <a:extLst>
                <a:ext uri="{FF2B5EF4-FFF2-40B4-BE49-F238E27FC236}">
                  <a16:creationId xmlns:a16="http://schemas.microsoft.com/office/drawing/2014/main" id="{0D0FB801-BA56-640D-4248-57A83E4E34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52A8575-530C-B315-F6C6-E265D4BF92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erson in a suit&#10;&#10;Description automatically generated with medium confidence">
            <a:extLst>
              <a:ext uri="{FF2B5EF4-FFF2-40B4-BE49-F238E27FC236}">
                <a16:creationId xmlns:a16="http://schemas.microsoft.com/office/drawing/2014/main" id="{379F1F3A-9B80-D6A2-81EF-C018D229C038}"/>
              </a:ext>
            </a:extLst>
          </p:cNvPr>
          <p:cNvPicPr>
            <a:picLocks noChangeAspect="1"/>
          </p:cNvPicPr>
          <p:nvPr/>
        </p:nvPicPr>
        <p:blipFill rotWithShape="1">
          <a:blip r:embed="rId5">
            <a:extLst>
              <a:ext uri="{28A0092B-C50C-407E-A947-70E740481C1C}">
                <a14:useLocalDpi xmlns:a14="http://schemas.microsoft.com/office/drawing/2010/main" val="0"/>
              </a:ext>
            </a:extLst>
          </a:blip>
          <a:srcRect l="373" r="10440"/>
          <a:stretch/>
        </p:blipFill>
        <p:spPr>
          <a:xfrm rot="10800000" flipV="1">
            <a:off x="6457950" y="2893988"/>
            <a:ext cx="1996936" cy="1935548"/>
          </a:xfrm>
          <a:prstGeom prst="rect">
            <a:avLst/>
          </a:prstGeom>
        </p:spPr>
      </p:pic>
      <p:sp>
        <p:nvSpPr>
          <p:cNvPr id="4" name="Text Placeholder 3">
            <a:extLst>
              <a:ext uri="{FF2B5EF4-FFF2-40B4-BE49-F238E27FC236}">
                <a16:creationId xmlns:a16="http://schemas.microsoft.com/office/drawing/2014/main" id="{07983F5E-C1A2-E399-4848-DF9FCBFF724F}"/>
              </a:ext>
            </a:extLst>
          </p:cNvPr>
          <p:cNvSpPr>
            <a:spLocks noGrp="1"/>
          </p:cNvSpPr>
          <p:nvPr>
            <p:ph type="body" sz="half" idx="2"/>
          </p:nvPr>
        </p:nvSpPr>
        <p:spPr>
          <a:xfrm>
            <a:off x="8475378" y="3660637"/>
            <a:ext cx="3716622" cy="3447832"/>
          </a:xfrm>
        </p:spPr>
        <p:txBody>
          <a:bodyPr vert="horz" lIns="91440" tIns="45720" rIns="91440" bIns="45720" rtlCol="0" anchor="t">
            <a:normAutofit/>
          </a:bodyPr>
          <a:lstStyle/>
          <a:p>
            <a:r>
              <a:rPr lang="en-US" sz="4800" dirty="0"/>
              <a:t> Into</a:t>
            </a:r>
          </a:p>
          <a:p>
            <a:r>
              <a:rPr lang="en-US" sz="4800" b="1" dirty="0"/>
              <a:t> Inspiration </a:t>
            </a:r>
          </a:p>
        </p:txBody>
      </p:sp>
    </p:spTree>
    <p:extLst>
      <p:ext uri="{BB962C8B-B14F-4D97-AF65-F5344CB8AC3E}">
        <p14:creationId xmlns:p14="http://schemas.microsoft.com/office/powerpoint/2010/main" val="164357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413F5506-208A-AE03-59AF-0BAFA52E143D}"/>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sz="5400" b="1" kern="1200" dirty="0">
                <a:latin typeface="+mj-lt"/>
                <a:ea typeface="+mj-ea"/>
                <a:cs typeface="+mj-cs"/>
              </a:rPr>
              <a:t>Thurgood Marshall’s Winning</a:t>
            </a:r>
            <a:br>
              <a:rPr lang="en-US" sz="5400" b="1" kern="1200" dirty="0">
                <a:latin typeface="+mj-lt"/>
                <a:ea typeface="+mj-ea"/>
                <a:cs typeface="+mj-cs"/>
              </a:rPr>
            </a:br>
            <a:r>
              <a:rPr lang="en-US" sz="5400" b="1" kern="1200" dirty="0">
                <a:latin typeface="+mj-lt"/>
                <a:ea typeface="+mj-ea"/>
                <a:cs typeface="+mj-cs"/>
              </a:rPr>
              <a:t>Personal</a:t>
            </a:r>
            <a:br>
              <a:rPr lang="en-US" sz="5400" b="1" kern="1200" dirty="0">
                <a:latin typeface="+mj-lt"/>
                <a:ea typeface="+mj-ea"/>
                <a:cs typeface="+mj-cs"/>
              </a:rPr>
            </a:br>
            <a:r>
              <a:rPr lang="en-US" sz="5400" b="1" kern="1200" dirty="0">
                <a:latin typeface="+mj-lt"/>
                <a:ea typeface="+mj-ea"/>
                <a:cs typeface="+mj-cs"/>
              </a:rPr>
              <a:t>Traits</a:t>
            </a:r>
          </a:p>
        </p:txBody>
      </p:sp>
      <p:graphicFrame>
        <p:nvGraphicFramePr>
          <p:cNvPr id="6" name="Text Placeholder 3">
            <a:extLst>
              <a:ext uri="{FF2B5EF4-FFF2-40B4-BE49-F238E27FC236}">
                <a16:creationId xmlns:a16="http://schemas.microsoft.com/office/drawing/2014/main" id="{E545B886-C26F-E6FE-3CD5-BF2F10AA11B6}"/>
              </a:ext>
            </a:extLst>
          </p:cNvPr>
          <p:cNvGraphicFramePr/>
          <p:nvPr>
            <p:extLst>
              <p:ext uri="{D42A27DB-BD31-4B8C-83A1-F6EECF244321}">
                <p14:modId xmlns:p14="http://schemas.microsoft.com/office/powerpoint/2010/main" val="3045449852"/>
              </p:ext>
            </p:extLst>
          </p:nvPr>
        </p:nvGraphicFramePr>
        <p:xfrm>
          <a:off x="4512467" y="34290"/>
          <a:ext cx="7569043" cy="682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10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413F5506-208A-AE03-59AF-0BAFA52E143D}"/>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sz="5400" b="1" kern="1200" dirty="0">
                <a:latin typeface="+mj-lt"/>
                <a:ea typeface="+mj-ea"/>
                <a:cs typeface="+mj-cs"/>
              </a:rPr>
              <a:t>Thurgood Marshall’s </a:t>
            </a:r>
            <a:br>
              <a:rPr lang="en-US" sz="5400" b="1" kern="1200" dirty="0">
                <a:latin typeface="+mj-lt"/>
                <a:ea typeface="+mj-ea"/>
                <a:cs typeface="+mj-cs"/>
              </a:rPr>
            </a:br>
            <a:r>
              <a:rPr lang="en-US" sz="5400" b="1" kern="1200" dirty="0">
                <a:latin typeface="+mj-lt"/>
                <a:ea typeface="+mj-ea"/>
                <a:cs typeface="+mj-cs"/>
              </a:rPr>
              <a:t>Winning Strategies for Social Change </a:t>
            </a:r>
          </a:p>
        </p:txBody>
      </p:sp>
      <p:graphicFrame>
        <p:nvGraphicFramePr>
          <p:cNvPr id="6" name="Text Placeholder 3">
            <a:extLst>
              <a:ext uri="{FF2B5EF4-FFF2-40B4-BE49-F238E27FC236}">
                <a16:creationId xmlns:a16="http://schemas.microsoft.com/office/drawing/2014/main" id="{E545B886-C26F-E6FE-3CD5-BF2F10AA11B6}"/>
              </a:ext>
            </a:extLst>
          </p:cNvPr>
          <p:cNvGraphicFramePr/>
          <p:nvPr>
            <p:extLst>
              <p:ext uri="{D42A27DB-BD31-4B8C-83A1-F6EECF244321}">
                <p14:modId xmlns:p14="http://schemas.microsoft.com/office/powerpoint/2010/main" val="573226764"/>
              </p:ext>
            </p:extLst>
          </p:nvPr>
        </p:nvGraphicFramePr>
        <p:xfrm>
          <a:off x="3828155" y="308990"/>
          <a:ext cx="8485760" cy="6240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793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C8FC-237C-9776-B9BB-816086C83E1D}"/>
              </a:ext>
            </a:extLst>
          </p:cNvPr>
          <p:cNvSpPr>
            <a:spLocks noGrp="1"/>
          </p:cNvSpPr>
          <p:nvPr>
            <p:ph type="title"/>
          </p:nvPr>
        </p:nvSpPr>
        <p:spPr>
          <a:xfrm>
            <a:off x="118337" y="926948"/>
            <a:ext cx="11955326" cy="2971800"/>
          </a:xfrm>
        </p:spPr>
        <p:txBody>
          <a:bodyPr>
            <a:noAutofit/>
          </a:bodyPr>
          <a:lstStyle/>
          <a:p>
            <a:r>
              <a:rPr lang="en-US" sz="7200" b="1" dirty="0"/>
              <a:t>“</a:t>
            </a:r>
            <a:r>
              <a:rPr lang="en-US" sz="7200" b="1" dirty="0">
                <a:latin typeface="+mn-lt"/>
              </a:rPr>
              <a:t>You do what you think is right and let the law catch up.”</a:t>
            </a:r>
          </a:p>
        </p:txBody>
      </p:sp>
      <p:sp>
        <p:nvSpPr>
          <p:cNvPr id="4" name="Text Placeholder 3">
            <a:extLst>
              <a:ext uri="{FF2B5EF4-FFF2-40B4-BE49-F238E27FC236}">
                <a16:creationId xmlns:a16="http://schemas.microsoft.com/office/drawing/2014/main" id="{30605DFA-C0D5-8545-74A3-0C9CF6317A13}"/>
              </a:ext>
            </a:extLst>
          </p:cNvPr>
          <p:cNvSpPr>
            <a:spLocks noGrp="1"/>
          </p:cNvSpPr>
          <p:nvPr>
            <p:ph type="body" sz="half" idx="2"/>
          </p:nvPr>
        </p:nvSpPr>
        <p:spPr>
          <a:xfrm>
            <a:off x="5272391" y="4560617"/>
            <a:ext cx="6381345" cy="1600200"/>
          </a:xfrm>
        </p:spPr>
        <p:txBody>
          <a:bodyPr>
            <a:normAutofit/>
          </a:bodyPr>
          <a:lstStyle/>
          <a:p>
            <a:r>
              <a:rPr lang="en-US" sz="6000" dirty="0"/>
              <a:t>Thurgood Marshall</a:t>
            </a:r>
          </a:p>
        </p:txBody>
      </p:sp>
    </p:spTree>
    <p:extLst>
      <p:ext uri="{BB962C8B-B14F-4D97-AF65-F5344CB8AC3E}">
        <p14:creationId xmlns:p14="http://schemas.microsoft.com/office/powerpoint/2010/main" val="293824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person, person, suit, posing&#10;&#10;Description automatically generated">
            <a:extLst>
              <a:ext uri="{FF2B5EF4-FFF2-40B4-BE49-F238E27FC236}">
                <a16:creationId xmlns:a16="http://schemas.microsoft.com/office/drawing/2014/main" id="{BDB67DA0-096D-5760-BD0C-20D6457D87A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4121" r="-1" b="-1"/>
          <a:stretch/>
        </p:blipFill>
        <p:spPr>
          <a:xfrm>
            <a:off x="-137160" y="0"/>
            <a:ext cx="8340854" cy="654268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4940C9-2D00-6035-3394-BFE9BBFF5C9B}"/>
              </a:ext>
            </a:extLst>
          </p:cNvPr>
          <p:cNvSpPr>
            <a:spLocks noGrp="1"/>
          </p:cNvSpPr>
          <p:nvPr>
            <p:ph type="title"/>
          </p:nvPr>
        </p:nvSpPr>
        <p:spPr>
          <a:xfrm>
            <a:off x="8272240" y="1371428"/>
            <a:ext cx="3839274" cy="1899912"/>
          </a:xfrm>
        </p:spPr>
        <p:txBody>
          <a:bodyPr vert="horz" lIns="91440" tIns="45720" rIns="91440" bIns="45720" rtlCol="0" anchor="ctr">
            <a:noAutofit/>
          </a:bodyPr>
          <a:lstStyle/>
          <a:p>
            <a:r>
              <a:rPr lang="en-US" sz="7200" b="1" dirty="0">
                <a:latin typeface="+mn-lt"/>
              </a:rPr>
              <a:t>#1. Worked Through the Courts </a:t>
            </a:r>
          </a:p>
        </p:txBody>
      </p:sp>
      <p:sp>
        <p:nvSpPr>
          <p:cNvPr id="4" name="Text Placeholder 3">
            <a:extLst>
              <a:ext uri="{FF2B5EF4-FFF2-40B4-BE49-F238E27FC236}">
                <a16:creationId xmlns:a16="http://schemas.microsoft.com/office/drawing/2014/main" id="{12EF140D-EFE2-E1BF-F92C-0B88EAFC7352}"/>
              </a:ext>
            </a:extLst>
          </p:cNvPr>
          <p:cNvSpPr>
            <a:spLocks noGrp="1"/>
          </p:cNvSpPr>
          <p:nvPr>
            <p:ph type="body" sz="half" idx="2"/>
          </p:nvPr>
        </p:nvSpPr>
        <p:spPr>
          <a:xfrm>
            <a:off x="8068845" y="4693796"/>
            <a:ext cx="4042669" cy="2164204"/>
          </a:xfrm>
        </p:spPr>
        <p:txBody>
          <a:bodyPr vert="horz" lIns="91440" tIns="45720" rIns="91440" bIns="45720" rtlCol="0">
            <a:normAutofit lnSpcReduction="10000"/>
          </a:bodyPr>
          <a:lstStyle/>
          <a:p>
            <a:r>
              <a:rPr lang="en-US" sz="7200" b="1" dirty="0"/>
              <a:t> To Make</a:t>
            </a:r>
          </a:p>
          <a:p>
            <a:r>
              <a:rPr lang="en-US" sz="7200" b="1" dirty="0"/>
              <a:t> Change</a:t>
            </a:r>
            <a:endParaRPr lang="en-US" sz="7200" dirty="0"/>
          </a:p>
        </p:txBody>
      </p:sp>
    </p:spTree>
    <p:extLst>
      <p:ext uri="{BB962C8B-B14F-4D97-AF65-F5344CB8AC3E}">
        <p14:creationId xmlns:p14="http://schemas.microsoft.com/office/powerpoint/2010/main" val="244142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033E-A69F-35A6-5BDB-0930F042292E}"/>
              </a:ext>
            </a:extLst>
          </p:cNvPr>
          <p:cNvSpPr>
            <a:spLocks noGrp="1"/>
          </p:cNvSpPr>
          <p:nvPr>
            <p:ph type="title"/>
          </p:nvPr>
        </p:nvSpPr>
        <p:spPr>
          <a:xfrm>
            <a:off x="5385284" y="5645426"/>
            <a:ext cx="6104351" cy="755442"/>
          </a:xfrm>
        </p:spPr>
        <p:txBody>
          <a:bodyPr>
            <a:noAutofit/>
          </a:bodyPr>
          <a:lstStyle/>
          <a:p>
            <a:r>
              <a:rPr lang="en-US" sz="6000" dirty="0"/>
              <a:t>Thurgood Marshall </a:t>
            </a:r>
          </a:p>
        </p:txBody>
      </p:sp>
      <p:sp>
        <p:nvSpPr>
          <p:cNvPr id="4" name="Text Placeholder 3">
            <a:extLst>
              <a:ext uri="{FF2B5EF4-FFF2-40B4-BE49-F238E27FC236}">
                <a16:creationId xmlns:a16="http://schemas.microsoft.com/office/drawing/2014/main" id="{8AFABA0E-6626-F5B7-8D40-305A716E9BD2}"/>
              </a:ext>
            </a:extLst>
          </p:cNvPr>
          <p:cNvSpPr>
            <a:spLocks noGrp="1"/>
          </p:cNvSpPr>
          <p:nvPr>
            <p:ph type="body" sz="half" idx="2"/>
          </p:nvPr>
        </p:nvSpPr>
        <p:spPr>
          <a:xfrm>
            <a:off x="797581" y="864703"/>
            <a:ext cx="10596838" cy="4369905"/>
          </a:xfrm>
        </p:spPr>
        <p:txBody>
          <a:bodyPr>
            <a:noAutofit/>
          </a:bodyPr>
          <a:lstStyle/>
          <a:p>
            <a:r>
              <a:rPr lang="en-US" sz="6000" b="1" dirty="0"/>
              <a:t>“Lawlessness is lawlessness.  Anarchy is anarchy is anarchy.  Neither race nor color nor frustration is an excuse for either lawlessness or anarchy.” </a:t>
            </a:r>
          </a:p>
        </p:txBody>
      </p:sp>
    </p:spTree>
    <p:extLst>
      <p:ext uri="{BB962C8B-B14F-4D97-AF65-F5344CB8AC3E}">
        <p14:creationId xmlns:p14="http://schemas.microsoft.com/office/powerpoint/2010/main" val="3982834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4248</TotalTime>
  <Words>2550</Words>
  <Application>Microsoft Office PowerPoint</Application>
  <PresentationFormat>Widescreen</PresentationFormat>
  <Paragraphs>108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Celebrating Thurgood Marshall   2024 Law Day Theme:   Voices of Democracy  </vt:lpstr>
      <vt:lpstr>Thurgood Marshall</vt:lpstr>
      <vt:lpstr>Thurgood Marshall </vt:lpstr>
      <vt:lpstr>Even in High School,  He Turned Restrictions </vt:lpstr>
      <vt:lpstr>Thurgood Marshall’s Winning Personal Traits</vt:lpstr>
      <vt:lpstr>Thurgood Marshall’s  Winning Strategies for Social Change </vt:lpstr>
      <vt:lpstr>“You do what you think is right and let the law catch up.”</vt:lpstr>
      <vt:lpstr>#1. Worked Through the Courts </vt:lpstr>
      <vt:lpstr>Thurgood Marshall </vt:lpstr>
      <vt:lpstr> Worked Through the Courts to Right the Wrongs  He Experienced in His Life to Help Others  </vt:lpstr>
      <vt:lpstr>PowerPoint Presentation</vt:lpstr>
      <vt:lpstr>#2 Had  a 20-Year Strategy</vt:lpstr>
      <vt:lpstr>“Injustice anywhere is injustice everywhere.”</vt:lpstr>
      <vt:lpstr>#3. Partnered with Others  Mentored by Charles Hamilton Houston</vt:lpstr>
      <vt:lpstr>#4. Involved Communities</vt:lpstr>
      <vt:lpstr>   #5. Respected Other Approaches</vt:lpstr>
      <vt:lpstr>Thurgood Marshall: </vt:lpstr>
      <vt:lpstr>Thurgood Marshall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of Rights Day</dc:title>
  <dc:creator>Rebecca Fanning</dc:creator>
  <cp:lastModifiedBy>Courtney East</cp:lastModifiedBy>
  <cp:revision>137</cp:revision>
  <dcterms:created xsi:type="dcterms:W3CDTF">2023-05-07T11:10:53Z</dcterms:created>
  <dcterms:modified xsi:type="dcterms:W3CDTF">2024-04-18T14:53:33Z</dcterms:modified>
</cp:coreProperties>
</file>